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306" r:id="rId3"/>
    <p:sldId id="277" r:id="rId4"/>
    <p:sldId id="307" r:id="rId5"/>
  </p:sldIdLst>
  <p:sldSz cx="9144000" cy="6858000" type="screen4x3"/>
  <p:notesSz cx="6718300" cy="98552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anose="020B060403050404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anose="020B060403050404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anose="020B060403050404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anose="020B060403050404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panose="020B0604030504040204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panose="020B0604030504040204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panose="020B0604030504040204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panose="020B060403050404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4" userDrawn="1">
          <p15:clr>
            <a:srgbClr val="A4A3A4"/>
          </p15:clr>
        </p15:guide>
        <p15:guide id="2" pos="2116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5494"/>
    <a:srgbClr val="FFD624"/>
    <a:srgbClr val="3166CF"/>
    <a:srgbClr val="3E6FD2"/>
    <a:srgbClr val="2D5EC1"/>
    <a:srgbClr val="BDDEFF"/>
    <a:srgbClr val="99CCFF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8" autoAdjust="0"/>
    <p:restoredTop sz="92683" autoAdjust="0"/>
  </p:normalViewPr>
  <p:slideViewPr>
    <p:cSldViewPr>
      <p:cViewPr varScale="1">
        <p:scale>
          <a:sx n="107" d="100"/>
          <a:sy n="107" d="100"/>
        </p:scale>
        <p:origin x="1734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7" d="100"/>
          <a:sy n="47" d="100"/>
        </p:scale>
        <p:origin x="-1350" y="-120"/>
      </p:cViewPr>
      <p:guideLst>
        <p:guide orient="horz" pos="3104"/>
        <p:guide pos="211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1996" cy="491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63" tIns="45232" rIns="90463" bIns="45232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04736" y="0"/>
            <a:ext cx="2911996" cy="491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63" tIns="45232" rIns="90463" bIns="45232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61888"/>
            <a:ext cx="2911996" cy="491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63" tIns="45232" rIns="90463" bIns="45232" numCol="1" anchor="b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04736" y="9361888"/>
            <a:ext cx="2911996" cy="491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63" tIns="45232" rIns="90463" bIns="45232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mtClean="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D317B65F-7EBE-49A8-AF9D-DE827291629F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1996" cy="491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63" tIns="45232" rIns="90463" bIns="45232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04736" y="0"/>
            <a:ext cx="2911996" cy="491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63" tIns="45232" rIns="90463" bIns="45232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8525" y="739775"/>
            <a:ext cx="4922838" cy="36941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1516" y="4680945"/>
            <a:ext cx="5375268" cy="44350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63" tIns="45232" rIns="90463" bIns="4523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1888"/>
            <a:ext cx="2911996" cy="491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63" tIns="45232" rIns="90463" bIns="45232" numCol="1" anchor="b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04736" y="9361888"/>
            <a:ext cx="2911996" cy="491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63" tIns="45232" rIns="90463" bIns="45232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mtClean="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204F9266-A8A4-409F-8518-909D39DA5D00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</a:endParaRPr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34617" indent="-281577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29453" indent="-224947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82492" indent="-224947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33959" indent="-224947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486998" indent="-22494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40038" indent="-22494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393077" indent="-22494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46117" indent="-22494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9136B260-A7D3-4244-BE8D-7232F9F53483}" type="slidenum">
              <a:rPr lang="en-GB" altLang="en-US"/>
              <a:pPr>
                <a:spcBef>
                  <a:spcPct val="0"/>
                </a:spcBef>
              </a:pPr>
              <a:t>1</a:t>
            </a:fld>
            <a:endParaRPr lang="en-GB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34617" indent="-281577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29453" indent="-224947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82492" indent="-224947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33959" indent="-224947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486998" indent="-22494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40038" indent="-22494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393077" indent="-22494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46117" indent="-22494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9BC9BE6-C56D-4D0F-A9E7-08A5C985975D}" type="slidenum">
              <a:rPr lang="en-GB" altLang="en-US"/>
              <a:pPr>
                <a:spcBef>
                  <a:spcPct val="0"/>
                </a:spcBef>
              </a:pPr>
              <a:t>2</a:t>
            </a:fld>
            <a:endParaRPr lang="en-GB" altLang="en-US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6938" y="739775"/>
            <a:ext cx="4926012" cy="3695700"/>
          </a:xfrm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63252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34617" indent="-281577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29453" indent="-224947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82492" indent="-224947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33959" indent="-224947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486998" indent="-22494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40038" indent="-22494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393077" indent="-22494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46117" indent="-22494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9BC9BE6-C56D-4D0F-A9E7-08A5C985975D}" type="slidenum">
              <a:rPr lang="en-GB" altLang="en-US"/>
              <a:pPr>
                <a:spcBef>
                  <a:spcPct val="0"/>
                </a:spcBef>
              </a:pPr>
              <a:t>3</a:t>
            </a:fld>
            <a:endParaRPr lang="en-GB" altLang="en-US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6938" y="739775"/>
            <a:ext cx="4926012" cy="3695700"/>
          </a:xfrm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34617" indent="-281577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29453" indent="-224947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82492" indent="-224947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33959" indent="-224947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486998" indent="-22494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40038" indent="-22494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393077" indent="-22494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46117" indent="-22494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9BC9BE6-C56D-4D0F-A9E7-08A5C985975D}" type="slidenum">
              <a:rPr lang="en-GB" altLang="en-US"/>
              <a:pPr>
                <a:spcBef>
                  <a:spcPct val="0"/>
                </a:spcBef>
              </a:pPr>
              <a:t>4</a:t>
            </a:fld>
            <a:endParaRPr lang="en-GB" altLang="en-US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6938" y="739775"/>
            <a:ext cx="4926012" cy="3695700"/>
          </a:xfrm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9304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>
            <a:lvl1pPr defTabSz="4572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defTabSz="4572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defTabSz="4572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defTabSz="4572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defTabSz="4572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1800" smtClean="0">
              <a:solidFill>
                <a:srgbClr val="FFFFFF"/>
              </a:solidFill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smtClean="0"/>
          </a:p>
        </p:txBody>
      </p:sp>
      <p:sp>
        <p:nvSpPr>
          <p:cNvPr id="7" name="Date Placeholder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11CB1AC7-11AE-4D86-A248-94E5F8C62C7F}" type="datetime1">
              <a:rPr lang="en-GB"/>
              <a:pPr>
                <a:defRPr/>
              </a:pPr>
              <a:t>17/09/2018</a:t>
            </a:fld>
            <a:endParaRPr lang="en-GB"/>
          </a:p>
        </p:txBody>
      </p:sp>
      <p:sp>
        <p:nvSpPr>
          <p:cNvPr id="8" name="Footer Placeholder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GB"/>
              <a:t>EUROPEAN COMMISSION Health, Safety and Hygiene at Work</a:t>
            </a:r>
          </a:p>
        </p:txBody>
      </p:sp>
      <p:sp>
        <p:nvSpPr>
          <p:cNvPr id="9" name="Slide Number Placeholder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bg1"/>
                </a:solidFill>
                <a:latin typeface="Verdana" panose="020B0604030504040204" pitchFamily="34" charset="0"/>
              </a:defRPr>
            </a:lvl1pPr>
          </a:lstStyle>
          <a:p>
            <a:pPr>
              <a:defRPr/>
            </a:pPr>
            <a:fld id="{E3B57720-3B51-4019-9519-DD7BA8A012CC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8664119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71A00D-A133-470B-93B8-DC3BE9108918}" type="datetime1">
              <a:rPr lang="en-GB"/>
              <a:pPr>
                <a:defRPr/>
              </a:pPr>
              <a:t>17/09/2018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EUROPEAN COMMISSION Health, Safety and Hygiene at Work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5455D3-10C1-4FAC-B65C-D7367E8638E1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34321318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4608BA-65BF-496F-B0B1-7E8C34A77C6A}" type="datetime1">
              <a:rPr lang="en-GB"/>
              <a:pPr>
                <a:defRPr/>
              </a:pPr>
              <a:t>17/09/2018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EUROPEAN COMMISSION Health, Safety and Hygiene at Work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B56105-A602-446E-BC83-79567FD9BA10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34975299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989013"/>
          </a:xfrm>
          <a:prstGeom prst="rect">
            <a:avLst/>
          </a:prstGeom>
          <a:solidFill>
            <a:srgbClr val="75195B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5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4500" y="6457950"/>
            <a:ext cx="611188" cy="407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1" descr="C:\DOCUME~1\lenain\LOCALS~1\Temp\7zEB0.tmp\LOGO-CE for Social Europe EN Negative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4438" y="306388"/>
            <a:ext cx="1620837" cy="124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556271"/>
            <a:ext cx="8229600" cy="9366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3384476"/>
          </a:xfrm>
        </p:spPr>
        <p:txBody>
          <a:bodyPr/>
          <a:lstStyle>
            <a:lvl1pPr marL="0" indent="-342900">
              <a:buClr>
                <a:srgbClr val="0F5494"/>
              </a:buClr>
              <a:buSzPct val="120000"/>
              <a:buFont typeface="Arial" pitchFamily="34" charset="0"/>
              <a:buChar char="•"/>
              <a:defRPr/>
            </a:lvl1pPr>
            <a:lvl2pPr>
              <a:buClr>
                <a:srgbClr val="004494"/>
              </a:buClr>
              <a:defRPr/>
            </a:lvl2pPr>
            <a:lvl3pPr>
              <a:buFontTx/>
              <a:buChar char="-"/>
              <a:defRPr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2"/>
            <a:endParaRPr lang="en-US" dirty="0" smtClean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092825"/>
            <a:ext cx="2133600" cy="47625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092825"/>
            <a:ext cx="2895600" cy="476250"/>
          </a:xfrm>
        </p:spPr>
        <p:txBody>
          <a:bodyPr/>
          <a:lstStyle>
            <a:lvl1pPr>
              <a:defRPr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092825"/>
            <a:ext cx="2133600" cy="476250"/>
          </a:xfrm>
        </p:spPr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D9794DBF-2BA4-451C-9B9D-EFB8FBBBF76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6827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A03DE7-9581-45B9-8F35-36226268CB36}" type="datetime1">
              <a:rPr lang="en-GB"/>
              <a:pPr>
                <a:defRPr/>
              </a:pPr>
              <a:t>17/09/2018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EUROPEAN COMMISSION Health, Safety and Hygiene at Work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538BD0-3ADC-473C-935C-CF47B794B1DD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2356309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1807CE-53C3-4A57-97AD-3C6C3C90F573}" type="datetime1">
              <a:rPr lang="en-GB"/>
              <a:pPr>
                <a:defRPr/>
              </a:pPr>
              <a:t>17/09/2018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EUROPEAN COMMISSION Health, Safety and Hygiene at Work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243B9D-2961-447C-8672-3BFCB76032D5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1741997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FAE27A-7ECA-4DBB-9D3C-686ED6EB3AEC}" type="datetime1">
              <a:rPr lang="en-GB"/>
              <a:pPr>
                <a:defRPr/>
              </a:pPr>
              <a:t>17/09/2018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EUROPEAN COMMISSION Health, Safety and Hygiene at Work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1026E5-7186-4002-A0EB-09B545FA2386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29080472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974013-E6A5-45CE-B97C-93B381887B1C}" type="datetime1">
              <a:rPr lang="en-GB"/>
              <a:pPr>
                <a:defRPr/>
              </a:pPr>
              <a:t>17/09/2018</a:t>
            </a:fld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EUROPEAN COMMISSION Health, Safety and Hygiene at Work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C6961E-9C7B-45A4-903E-93335B0D37FB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25770572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403B33-20AD-413A-AC2C-099C4310F4D8}" type="datetime1">
              <a:rPr lang="en-GB"/>
              <a:pPr>
                <a:defRPr/>
              </a:pPr>
              <a:t>17/09/2018</a:t>
            </a:fld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EUROPEAN COMMISSION Health, Safety and Hygiene at Work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C9E241-D3EE-42BB-BF4D-BA0FEA058D11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6344597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A233A7-0FBC-4488-8151-379ECB0168F0}" type="datetime1">
              <a:rPr lang="en-GB"/>
              <a:pPr>
                <a:defRPr/>
              </a:pPr>
              <a:t>17/09/2018</a:t>
            </a:fld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EUROPEAN COMMISSION Health, Safety and Hygiene at Work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19FC1E-C2A1-4F5B-89C4-844A2B50E5A1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38047187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775E65-7D60-4CDA-B5AD-467B04EF170C}" type="datetime1">
              <a:rPr lang="en-GB"/>
              <a:pPr>
                <a:defRPr/>
              </a:pPr>
              <a:t>17/09/2018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EUROPEAN COMMISSION Health, Safety and Hygiene at Work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C89436-0B38-4B2F-8D5D-F9865AB7C121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2231519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8DC3FA-DD4D-4DBF-B03C-3343C2254C98}" type="datetime1">
              <a:rPr lang="en-GB"/>
              <a:pPr>
                <a:defRPr/>
              </a:pPr>
              <a:t>17/09/2018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EUROPEAN COMMISSION Health, Safety and Hygiene at Work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350B16-E18A-44DA-9804-AE2E8AA09E99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1498636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en-US" smtClean="0"/>
              <a:t>Second level</a:t>
            </a:r>
            <a:endParaRPr lang="en-GB" altLang="en-US" smtClean="0"/>
          </a:p>
          <a:p>
            <a:pPr lvl="1"/>
            <a:r>
              <a:rPr lang="en-GB" altLang="en-US" smtClean="0"/>
              <a:t>Third level</a:t>
            </a:r>
          </a:p>
          <a:p>
            <a:pPr lvl="2"/>
            <a:r>
              <a:rPr lang="en-GB" altLang="en-US" smtClean="0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91B843BD-1F46-4781-AEEC-5169FC6DF913}" type="datetime1">
              <a:rPr lang="en-GB"/>
              <a:pPr>
                <a:defRPr/>
              </a:pPr>
              <a:t>17/09/2018</a:t>
            </a:fld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GB"/>
              <a:t>EUROPEAN COMMISSION Health, Safety and Hygiene at Work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A3FC95F2-54CE-48AA-A6C6-36904E730C4F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1033" name="Picture 17" descr="LOGO CE_Vertical_EN_NEG_quadri_HR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45" r:id="rId1"/>
    <p:sldLayoutId id="2147483935" r:id="rId2"/>
    <p:sldLayoutId id="2147483936" r:id="rId3"/>
    <p:sldLayoutId id="2147483937" r:id="rId4"/>
    <p:sldLayoutId id="2147483938" r:id="rId5"/>
    <p:sldLayoutId id="2147483939" r:id="rId6"/>
    <p:sldLayoutId id="2147483940" r:id="rId7"/>
    <p:sldLayoutId id="2147483941" r:id="rId8"/>
    <p:sldLayoutId id="2147483942" r:id="rId9"/>
    <p:sldLayoutId id="2147483943" r:id="rId10"/>
    <p:sldLayoutId id="2147483944" r:id="rId11"/>
    <p:sldLayoutId id="2147483946" r:id="rId12"/>
  </p:sldLayoutIdLst>
  <p:hf hdr="0" ftr="0" dt="0"/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5"/>
          <p:cNvSpPr>
            <a:spLocks noGrp="1" noChangeArrowheads="1"/>
          </p:cNvSpPr>
          <p:nvPr>
            <p:ph type="ctrTitle"/>
          </p:nvPr>
        </p:nvSpPr>
        <p:spPr>
          <a:xfrm>
            <a:off x="611188" y="2133600"/>
            <a:ext cx="8280400" cy="39624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</a:pPr>
            <a:r>
              <a:rPr lang="en-GB" altLang="en-US" sz="3600" dirty="0" smtClean="0">
                <a:solidFill>
                  <a:srgbClr val="FFFF00"/>
                </a:solidFill>
              </a:rPr>
              <a:t/>
            </a:r>
            <a:br>
              <a:rPr lang="en-GB" altLang="en-US" sz="3600" dirty="0" smtClean="0">
                <a:solidFill>
                  <a:srgbClr val="FFFF00"/>
                </a:solidFill>
              </a:rPr>
            </a:br>
            <a:r>
              <a:rPr lang="en-GB" altLang="en-US" sz="3600" dirty="0" smtClean="0">
                <a:solidFill>
                  <a:srgbClr val="FFFF00"/>
                </a:solidFill>
              </a:rPr>
              <a:t>Occupational health and safety </a:t>
            </a:r>
            <a:br>
              <a:rPr lang="en-GB" altLang="en-US" sz="3600" dirty="0" smtClean="0">
                <a:solidFill>
                  <a:srgbClr val="FFFF00"/>
                </a:solidFill>
              </a:rPr>
            </a:br>
            <a:r>
              <a:rPr lang="en-GB" altLang="en-US" sz="3600" dirty="0" smtClean="0">
                <a:solidFill>
                  <a:srgbClr val="FFFF00"/>
                </a:solidFill>
              </a:rPr>
              <a:t/>
            </a:r>
            <a:br>
              <a:rPr lang="en-GB" altLang="en-US" sz="3600" dirty="0" smtClean="0">
                <a:solidFill>
                  <a:srgbClr val="FFFF00"/>
                </a:solidFill>
              </a:rPr>
            </a:br>
            <a:r>
              <a:rPr lang="en-GB" altLang="en-US" sz="3600" dirty="0" smtClean="0">
                <a:solidFill>
                  <a:srgbClr val="FFFF00"/>
                </a:solidFill>
              </a:rPr>
              <a:t>Personal Protective Equipment </a:t>
            </a:r>
            <a:br>
              <a:rPr lang="en-GB" altLang="en-US" sz="3600" dirty="0" smtClean="0">
                <a:solidFill>
                  <a:srgbClr val="FFFF00"/>
                </a:solidFill>
              </a:rPr>
            </a:br>
            <a:r>
              <a:rPr lang="en-GB" altLang="en-US" sz="3600" dirty="0" smtClean="0">
                <a:solidFill>
                  <a:srgbClr val="FFFF00"/>
                </a:solidFill>
              </a:rPr>
              <a:t>and the Hairdressing </a:t>
            </a:r>
            <a:r>
              <a:rPr lang="en-GB" altLang="en-US" sz="3600" dirty="0">
                <a:solidFill>
                  <a:srgbClr val="FFFF00"/>
                </a:solidFill>
              </a:rPr>
              <a:t>sector</a:t>
            </a:r>
            <a:r>
              <a:rPr lang="en-GB" altLang="en-US" sz="3600" dirty="0" smtClean="0">
                <a:solidFill>
                  <a:srgbClr val="FFFF00"/>
                </a:solidFill>
              </a:rPr>
              <a:t/>
            </a:r>
            <a:br>
              <a:rPr lang="en-GB" altLang="en-US" sz="3600" dirty="0" smtClean="0">
                <a:solidFill>
                  <a:srgbClr val="FFFF00"/>
                </a:solidFill>
              </a:rPr>
            </a:br>
            <a:r>
              <a:rPr lang="en-GB" altLang="en-US" sz="3600" dirty="0" smtClean="0">
                <a:solidFill>
                  <a:srgbClr val="FFFF00"/>
                </a:solidFill>
              </a:rPr>
              <a:t/>
            </a:r>
            <a:br>
              <a:rPr lang="en-GB" altLang="en-US" sz="3600" dirty="0" smtClean="0">
                <a:solidFill>
                  <a:srgbClr val="FFFF00"/>
                </a:solidFill>
              </a:rPr>
            </a:br>
            <a:r>
              <a:rPr lang="en-GB" altLang="en-US" sz="2000" dirty="0" smtClean="0">
                <a:solidFill>
                  <a:srgbClr val="FFFF00"/>
                </a:solidFill>
              </a:rPr>
              <a:t>DG Employment, Social Affairs and Inclusion</a:t>
            </a:r>
            <a:r>
              <a:rPr lang="en-GB" altLang="en-US" sz="3600" dirty="0" smtClean="0">
                <a:solidFill>
                  <a:srgbClr val="FFFF00"/>
                </a:solidFill>
              </a:rPr>
              <a:t/>
            </a:r>
            <a:br>
              <a:rPr lang="en-GB" altLang="en-US" sz="3600" dirty="0" smtClean="0">
                <a:solidFill>
                  <a:srgbClr val="FFFF00"/>
                </a:solidFill>
              </a:rPr>
            </a:br>
            <a:r>
              <a:rPr lang="en-GB" altLang="en-US" sz="3600" dirty="0" smtClean="0">
                <a:solidFill>
                  <a:srgbClr val="FFFF00"/>
                </a:solidFill>
              </a:rPr>
              <a:t/>
            </a:r>
            <a:br>
              <a:rPr lang="en-GB" altLang="en-US" sz="3600" dirty="0" smtClean="0">
                <a:solidFill>
                  <a:srgbClr val="FFFF00"/>
                </a:solidFill>
              </a:rPr>
            </a:br>
            <a:r>
              <a:rPr lang="en-GB" altLang="en-US" sz="2000" dirty="0" smtClean="0">
                <a:solidFill>
                  <a:srgbClr val="FFFF00"/>
                </a:solidFill>
              </a:rPr>
              <a:t>DG EMPL.B3 Health and Safety</a:t>
            </a:r>
            <a:r>
              <a:rPr lang="en-GB" altLang="en-US" sz="2000" dirty="0" smtClean="0">
                <a:solidFill>
                  <a:srgbClr val="0C79BC"/>
                </a:solidFill>
              </a:rPr>
              <a:t/>
            </a:r>
            <a:br>
              <a:rPr lang="en-GB" altLang="en-US" sz="2000" dirty="0" smtClean="0">
                <a:solidFill>
                  <a:srgbClr val="0C79BC"/>
                </a:solidFill>
              </a:rPr>
            </a:br>
            <a:r>
              <a:rPr lang="en-GB" altLang="en-US" sz="3600" dirty="0" smtClean="0">
                <a:solidFill>
                  <a:srgbClr val="0C79BC"/>
                </a:solidFill>
              </a:rPr>
              <a:t>						</a:t>
            </a:r>
            <a:endParaRPr lang="en-GB" altLang="en-US" sz="3600" b="0" dirty="0" smtClean="0">
              <a:latin typeface="Arial" panose="020B0604020202020204" pitchFamily="34" charset="0"/>
            </a:endParaRPr>
          </a:p>
        </p:txBody>
      </p:sp>
      <p:sp>
        <p:nvSpPr>
          <p:cNvPr id="6147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2C5F58A6-8A0B-4639-8181-04353712F86F}" type="slidenum">
              <a:rPr lang="en-GB" altLang="fr-FR" sz="1400" i="0">
                <a:solidFill>
                  <a:schemeClr val="bg1"/>
                </a:solidFill>
              </a:rPr>
              <a:pPr>
                <a:spcBef>
                  <a:spcPct val="0"/>
                </a:spcBef>
                <a:buClrTx/>
                <a:buFontTx/>
                <a:buNone/>
              </a:pPr>
              <a:t>1</a:t>
            </a:fld>
            <a:endParaRPr lang="en-GB" altLang="fr-FR" sz="1400" i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2D484DEB-4EA1-43B4-89AB-EEDF72BBF4FE}" type="slidenum">
              <a:rPr lang="en-GB" altLang="en-US" sz="1400" i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2</a:t>
            </a:fld>
            <a:endParaRPr lang="en-GB" altLang="en-US" sz="1400" i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2400" smtClean="0"/>
              <a:t/>
            </a:r>
            <a:br>
              <a:rPr lang="en-GB" altLang="en-US" sz="2400" smtClean="0"/>
            </a:br>
            <a:r>
              <a:rPr lang="en-GB" altLang="en-US" sz="2400" smtClean="0"/>
              <a:t> </a:t>
            </a:r>
            <a:endParaRPr lang="en-US" altLang="en-US" sz="4400" u="sng" smtClean="0"/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524000"/>
            <a:ext cx="8229600" cy="4648200"/>
          </a:xfrm>
        </p:spPr>
        <p:txBody>
          <a:bodyPr/>
          <a:lstStyle/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en-GB" altLang="en-US" b="1" i="0" dirty="0" smtClean="0"/>
              <a:t>Personal Protective Equipment Directive 89/656/EEC</a:t>
            </a:r>
            <a:endParaRPr lang="fr-BE" altLang="en-US" b="1" i="0" dirty="0"/>
          </a:p>
          <a:p>
            <a:pPr algn="ctr">
              <a:spcBef>
                <a:spcPct val="0"/>
              </a:spcBef>
              <a:buFontTx/>
              <a:buNone/>
              <a:defRPr/>
            </a:pPr>
            <a:endParaRPr lang="fr-BE" altLang="en-US" sz="2400" b="1" i="0" dirty="0" smtClean="0">
              <a:solidFill>
                <a:srgbClr val="0F5494"/>
              </a:solidFill>
              <a:latin typeface="+mn-lt"/>
            </a:endParaRPr>
          </a:p>
          <a:p>
            <a:pPr marL="984250" lvl="3" indent="-623888" eaLnBrk="1" hangingPunct="1"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en-GB" altLang="en-US" sz="2400" dirty="0">
                <a:solidFill>
                  <a:srgbClr val="0F5494"/>
                </a:solidFill>
                <a:latin typeface="+mn-lt"/>
              </a:rPr>
              <a:t>Occupational Safety and Health Directive</a:t>
            </a:r>
          </a:p>
          <a:p>
            <a:pPr marL="984250" lvl="3" indent="-623888" eaLnBrk="1" hangingPunct="1"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endParaRPr lang="en-GB" altLang="en-US" sz="2400" dirty="0">
              <a:solidFill>
                <a:srgbClr val="0F5494"/>
              </a:solidFill>
              <a:latin typeface="+mn-lt"/>
            </a:endParaRPr>
          </a:p>
          <a:p>
            <a:pPr marL="984250" lvl="3" indent="-623888" eaLnBrk="1" hangingPunct="1"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fr-BE" altLang="en-US" sz="2400" dirty="0" err="1">
                <a:solidFill>
                  <a:srgbClr val="0F5494"/>
                </a:solidFill>
                <a:latin typeface="+mn-lt"/>
              </a:rPr>
              <a:t>Contains</a:t>
            </a:r>
            <a:r>
              <a:rPr lang="fr-BE" altLang="en-US" sz="2400" dirty="0">
                <a:solidFill>
                  <a:srgbClr val="0F5494"/>
                </a:solidFill>
                <a:latin typeface="+mn-lt"/>
              </a:rPr>
              <a:t> « minimum </a:t>
            </a:r>
            <a:r>
              <a:rPr lang="fr-BE" altLang="en-US" sz="2400" dirty="0" err="1">
                <a:solidFill>
                  <a:srgbClr val="0F5494"/>
                </a:solidFill>
                <a:latin typeface="+mn-lt"/>
              </a:rPr>
              <a:t>requirements</a:t>
            </a:r>
            <a:r>
              <a:rPr lang="fr-BE" altLang="en-US" sz="2400" dirty="0">
                <a:solidFill>
                  <a:srgbClr val="0F5494"/>
                </a:solidFill>
                <a:latin typeface="+mn-lt"/>
              </a:rPr>
              <a:t> » (Article 154 TFEU)</a:t>
            </a:r>
          </a:p>
          <a:p>
            <a:pPr marL="984250" lvl="3" indent="-623888" eaLnBrk="1" hangingPunct="1"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endParaRPr lang="fr-BE" altLang="en-US" sz="2400" dirty="0">
              <a:solidFill>
                <a:srgbClr val="0F5494"/>
              </a:solidFill>
              <a:latin typeface="+mn-lt"/>
            </a:endParaRPr>
          </a:p>
          <a:p>
            <a:pPr marL="984250" lvl="3" indent="-623888" eaLnBrk="1" hangingPunct="1"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fr-BE" altLang="en-US" sz="2400" dirty="0" err="1">
                <a:solidFill>
                  <a:srgbClr val="0F5494"/>
                </a:solidFill>
                <a:latin typeface="+mn-lt"/>
              </a:rPr>
              <a:t>Member</a:t>
            </a:r>
            <a:r>
              <a:rPr lang="fr-BE" altLang="en-US" sz="2400" dirty="0">
                <a:solidFill>
                  <a:srgbClr val="0F5494"/>
                </a:solidFill>
                <a:latin typeface="+mn-lt"/>
              </a:rPr>
              <a:t> States </a:t>
            </a:r>
            <a:r>
              <a:rPr lang="fr-BE" altLang="en-US" sz="2400" dirty="0" err="1">
                <a:solidFill>
                  <a:srgbClr val="0F5494"/>
                </a:solidFill>
                <a:latin typeface="+mn-lt"/>
              </a:rPr>
              <a:t>can</a:t>
            </a:r>
            <a:r>
              <a:rPr lang="fr-BE" altLang="en-US" sz="2400" dirty="0">
                <a:solidFill>
                  <a:srgbClr val="0F5494"/>
                </a:solidFill>
                <a:latin typeface="+mn-lt"/>
              </a:rPr>
              <a:t> </a:t>
            </a:r>
            <a:r>
              <a:rPr lang="fr-BE" altLang="en-US" sz="2400" dirty="0" err="1">
                <a:solidFill>
                  <a:srgbClr val="0F5494"/>
                </a:solidFill>
                <a:latin typeface="+mn-lt"/>
              </a:rPr>
              <a:t>adopt</a:t>
            </a:r>
            <a:r>
              <a:rPr lang="fr-BE" altLang="en-US" sz="2400" dirty="0">
                <a:solidFill>
                  <a:srgbClr val="0F5494"/>
                </a:solidFill>
                <a:latin typeface="+mn-lt"/>
              </a:rPr>
              <a:t> more </a:t>
            </a:r>
            <a:r>
              <a:rPr lang="fr-BE" altLang="en-US" sz="2400" dirty="0" err="1">
                <a:solidFill>
                  <a:srgbClr val="0F5494"/>
                </a:solidFill>
                <a:latin typeface="+mn-lt"/>
              </a:rPr>
              <a:t>stringent</a:t>
            </a:r>
            <a:r>
              <a:rPr lang="fr-BE" altLang="en-US" sz="2400" dirty="0">
                <a:solidFill>
                  <a:srgbClr val="0F5494"/>
                </a:solidFill>
                <a:latin typeface="+mn-lt"/>
              </a:rPr>
              <a:t> protective </a:t>
            </a:r>
            <a:r>
              <a:rPr lang="fr-BE" altLang="en-US" sz="2400" dirty="0" err="1">
                <a:solidFill>
                  <a:srgbClr val="0F5494"/>
                </a:solidFill>
                <a:latin typeface="+mn-lt"/>
              </a:rPr>
              <a:t>measures</a:t>
            </a:r>
            <a:endParaRPr lang="fr-BE" altLang="en-US" sz="2400" dirty="0">
              <a:solidFill>
                <a:srgbClr val="0F5494"/>
              </a:solidFill>
              <a:latin typeface="+mn-lt"/>
            </a:endParaRPr>
          </a:p>
          <a:p>
            <a:pPr marL="984250" lvl="3" indent="-623888" eaLnBrk="1" hangingPunct="1"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endParaRPr lang="fr-BE" altLang="en-US" sz="2400" dirty="0">
              <a:solidFill>
                <a:srgbClr val="0F5494"/>
              </a:solidFill>
              <a:latin typeface="+mn-lt"/>
            </a:endParaRPr>
          </a:p>
          <a:p>
            <a:pPr marL="984250" lvl="3" indent="-623888" eaLnBrk="1" hangingPunct="1"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fr-BE" altLang="en-US" sz="2400" dirty="0" err="1">
                <a:solidFill>
                  <a:srgbClr val="0F5494"/>
                </a:solidFill>
                <a:latin typeface="+mn-lt"/>
              </a:rPr>
              <a:t>Applies</a:t>
            </a:r>
            <a:r>
              <a:rPr lang="fr-BE" altLang="en-US" sz="2400" dirty="0">
                <a:solidFill>
                  <a:srgbClr val="0F5494"/>
                </a:solidFill>
                <a:latin typeface="+mn-lt"/>
              </a:rPr>
              <a:t> to </a:t>
            </a:r>
            <a:r>
              <a:rPr lang="fr-BE" altLang="en-US" sz="2400" dirty="0" err="1">
                <a:solidFill>
                  <a:srgbClr val="0F5494"/>
                </a:solidFill>
                <a:latin typeface="+mn-lt"/>
              </a:rPr>
              <a:t>hairdressing</a:t>
            </a:r>
            <a:r>
              <a:rPr lang="fr-BE" altLang="en-US" sz="2400" dirty="0">
                <a:solidFill>
                  <a:srgbClr val="0F5494"/>
                </a:solidFill>
                <a:latin typeface="+mn-lt"/>
              </a:rPr>
              <a:t> </a:t>
            </a:r>
            <a:r>
              <a:rPr lang="fr-BE" altLang="en-US" sz="2400" dirty="0" err="1">
                <a:solidFill>
                  <a:srgbClr val="0F5494"/>
                </a:solidFill>
                <a:latin typeface="+mn-lt"/>
              </a:rPr>
              <a:t>sector</a:t>
            </a:r>
            <a:endParaRPr lang="en-GB" altLang="en-US" sz="2400" dirty="0">
              <a:solidFill>
                <a:srgbClr val="0F5494"/>
              </a:solidFill>
              <a:latin typeface="+mn-lt"/>
            </a:endParaRPr>
          </a:p>
          <a:p>
            <a:pPr algn="ctr">
              <a:spcBef>
                <a:spcPct val="0"/>
              </a:spcBef>
              <a:buFontTx/>
              <a:buNone/>
              <a:defRPr/>
            </a:pPr>
            <a:endParaRPr lang="en-GB" altLang="en-US" sz="2400" dirty="0" smtClean="0">
              <a:solidFill>
                <a:srgbClr val="0F5494"/>
              </a:solidFill>
              <a:latin typeface="+mn-lt"/>
            </a:endParaRPr>
          </a:p>
          <a:p>
            <a:pPr marL="800100" lvl="2" indent="0" eaLnBrk="1" hangingPunct="1">
              <a:lnSpc>
                <a:spcPct val="80000"/>
              </a:lnSpc>
              <a:defRPr/>
            </a:pPr>
            <a:endParaRPr lang="en-GB" altLang="en-US" sz="2000" b="1" dirty="0" smtClean="0">
              <a:solidFill>
                <a:srgbClr val="0C79B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6229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2D484DEB-4EA1-43B4-89AB-EEDF72BBF4FE}" type="slidenum">
              <a:rPr lang="en-GB" altLang="en-US" sz="1400" i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3</a:t>
            </a:fld>
            <a:endParaRPr lang="en-GB" altLang="en-US" sz="1400" i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2400" smtClean="0"/>
              <a:t/>
            </a:r>
            <a:br>
              <a:rPr lang="en-GB" altLang="en-US" sz="2400" smtClean="0"/>
            </a:br>
            <a:r>
              <a:rPr lang="en-GB" altLang="en-US" sz="2400" smtClean="0"/>
              <a:t> </a:t>
            </a:r>
            <a:endParaRPr lang="en-US" altLang="en-US" sz="4400" u="sng" smtClean="0"/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524000"/>
            <a:ext cx="8229600" cy="4648200"/>
          </a:xfrm>
        </p:spPr>
        <p:txBody>
          <a:bodyPr/>
          <a:lstStyle/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en-GB" altLang="en-US" b="1" i="0" dirty="0" smtClean="0"/>
              <a:t>Personal Protective Equipment Directive 89/656/EEC</a:t>
            </a:r>
            <a:endParaRPr lang="fr-BE" altLang="en-US" b="1" i="0" dirty="0" smtClean="0"/>
          </a:p>
          <a:p>
            <a:pPr marL="896938" lvl="3" indent="-536575" eaLnBrk="1" hangingPunct="1"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endParaRPr lang="fr-BE" altLang="en-US" sz="2400" dirty="0" smtClean="0">
              <a:solidFill>
                <a:srgbClr val="0F5494"/>
              </a:solidFill>
              <a:latin typeface="+mn-lt"/>
            </a:endParaRPr>
          </a:p>
          <a:p>
            <a:pPr marL="896938" lvl="3" indent="-536575" eaLnBrk="1" hangingPunct="1"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fr-BE" altLang="en-US" sz="2400" dirty="0" smtClean="0">
                <a:solidFill>
                  <a:srgbClr val="0F5494"/>
                </a:solidFill>
                <a:latin typeface="+mn-lt"/>
              </a:rPr>
              <a:t>Employer </a:t>
            </a:r>
            <a:r>
              <a:rPr lang="fr-BE" altLang="en-US" sz="2400" dirty="0">
                <a:solidFill>
                  <a:srgbClr val="0F5494"/>
                </a:solidFill>
                <a:latin typeface="+mn-lt"/>
              </a:rPr>
              <a:t>must first do </a:t>
            </a:r>
            <a:r>
              <a:rPr lang="fr-BE" altLang="en-US" sz="2400" dirty="0" err="1">
                <a:solidFill>
                  <a:srgbClr val="0F5494"/>
                </a:solidFill>
                <a:latin typeface="+mn-lt"/>
              </a:rPr>
              <a:t>risk</a:t>
            </a:r>
            <a:r>
              <a:rPr lang="fr-BE" altLang="en-US" sz="2400" dirty="0">
                <a:solidFill>
                  <a:srgbClr val="0F5494"/>
                </a:solidFill>
                <a:latin typeface="+mn-lt"/>
              </a:rPr>
              <a:t> </a:t>
            </a:r>
            <a:r>
              <a:rPr lang="fr-BE" altLang="en-US" sz="2400" dirty="0" err="1">
                <a:solidFill>
                  <a:srgbClr val="0F5494"/>
                </a:solidFill>
                <a:latin typeface="+mn-lt"/>
              </a:rPr>
              <a:t>assessment</a:t>
            </a:r>
            <a:endParaRPr lang="fr-BE" altLang="en-US" sz="2400" dirty="0">
              <a:solidFill>
                <a:srgbClr val="0F5494"/>
              </a:solidFill>
              <a:latin typeface="+mn-lt"/>
            </a:endParaRPr>
          </a:p>
          <a:p>
            <a:pPr marL="896938" lvl="3" indent="-536575" eaLnBrk="1" hangingPunct="1"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endParaRPr lang="fr-BE" altLang="en-US" sz="2400" dirty="0">
              <a:solidFill>
                <a:srgbClr val="0F5494"/>
              </a:solidFill>
              <a:latin typeface="+mn-lt"/>
            </a:endParaRPr>
          </a:p>
          <a:p>
            <a:pPr marL="896938" lvl="3" indent="-536575" eaLnBrk="1" hangingPunct="1"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fr-BE" altLang="en-US" sz="2400" dirty="0">
                <a:solidFill>
                  <a:srgbClr val="0F5494"/>
                </a:solidFill>
                <a:latin typeface="+mn-lt"/>
              </a:rPr>
              <a:t>Employer must </a:t>
            </a:r>
            <a:r>
              <a:rPr lang="fr-BE" altLang="en-US" sz="2400" dirty="0" err="1">
                <a:solidFill>
                  <a:srgbClr val="0F5494"/>
                </a:solidFill>
                <a:latin typeface="+mn-lt"/>
              </a:rPr>
              <a:t>supply</a:t>
            </a:r>
            <a:r>
              <a:rPr lang="fr-BE" altLang="en-US" sz="2400" dirty="0">
                <a:solidFill>
                  <a:srgbClr val="0F5494"/>
                </a:solidFill>
                <a:latin typeface="+mn-lt"/>
              </a:rPr>
              <a:t> PPE if </a:t>
            </a:r>
            <a:r>
              <a:rPr lang="fr-BE" altLang="en-US" sz="2400" dirty="0" err="1">
                <a:solidFill>
                  <a:srgbClr val="0F5494"/>
                </a:solidFill>
                <a:latin typeface="+mn-lt"/>
              </a:rPr>
              <a:t>risks</a:t>
            </a:r>
            <a:r>
              <a:rPr lang="fr-BE" altLang="en-US" sz="2400" dirty="0">
                <a:solidFill>
                  <a:srgbClr val="0F5494"/>
                </a:solidFill>
                <a:latin typeface="+mn-lt"/>
              </a:rPr>
              <a:t> </a:t>
            </a:r>
            <a:r>
              <a:rPr lang="fr-BE" altLang="en-US" sz="2400" dirty="0" err="1">
                <a:solidFill>
                  <a:srgbClr val="0F5494"/>
                </a:solidFill>
                <a:latin typeface="+mn-lt"/>
              </a:rPr>
              <a:t>cannot</a:t>
            </a:r>
            <a:r>
              <a:rPr lang="fr-BE" altLang="en-US" sz="2400" dirty="0">
                <a:solidFill>
                  <a:srgbClr val="0F5494"/>
                </a:solidFill>
                <a:latin typeface="+mn-lt"/>
              </a:rPr>
              <a:t> </a:t>
            </a:r>
            <a:r>
              <a:rPr lang="fr-BE" altLang="en-US" sz="2400" dirty="0" err="1">
                <a:solidFill>
                  <a:srgbClr val="0F5494"/>
                </a:solidFill>
                <a:latin typeface="+mn-lt"/>
              </a:rPr>
              <a:t>be</a:t>
            </a:r>
            <a:r>
              <a:rPr lang="fr-BE" altLang="en-US" sz="2400" dirty="0">
                <a:solidFill>
                  <a:srgbClr val="0F5494"/>
                </a:solidFill>
                <a:latin typeface="+mn-lt"/>
              </a:rPr>
              <a:t> </a:t>
            </a:r>
            <a:r>
              <a:rPr lang="fr-BE" altLang="en-US" sz="2400" dirty="0" err="1">
                <a:solidFill>
                  <a:srgbClr val="0F5494"/>
                </a:solidFill>
                <a:latin typeface="+mn-lt"/>
              </a:rPr>
              <a:t>avoided</a:t>
            </a:r>
            <a:r>
              <a:rPr lang="fr-BE" altLang="en-US" sz="2400" dirty="0">
                <a:solidFill>
                  <a:srgbClr val="0F5494"/>
                </a:solidFill>
                <a:latin typeface="+mn-lt"/>
              </a:rPr>
              <a:t> or </a:t>
            </a:r>
            <a:r>
              <a:rPr lang="fr-BE" altLang="en-US" sz="2400" dirty="0" err="1">
                <a:solidFill>
                  <a:srgbClr val="0F5494"/>
                </a:solidFill>
                <a:latin typeface="+mn-lt"/>
              </a:rPr>
              <a:t>limited</a:t>
            </a:r>
            <a:r>
              <a:rPr lang="fr-BE" altLang="en-US" sz="2400" dirty="0">
                <a:solidFill>
                  <a:srgbClr val="0F5494"/>
                </a:solidFill>
                <a:latin typeface="+mn-lt"/>
              </a:rPr>
              <a:t> by </a:t>
            </a:r>
            <a:r>
              <a:rPr lang="fr-BE" altLang="en-US" sz="2400" dirty="0" err="1">
                <a:solidFill>
                  <a:srgbClr val="0F5494"/>
                </a:solidFill>
                <a:latin typeface="+mn-lt"/>
              </a:rPr>
              <a:t>other</a:t>
            </a:r>
            <a:r>
              <a:rPr lang="fr-BE" altLang="en-US" sz="2400" dirty="0">
                <a:solidFill>
                  <a:srgbClr val="0F5494"/>
                </a:solidFill>
                <a:latin typeface="+mn-lt"/>
              </a:rPr>
              <a:t> </a:t>
            </a:r>
            <a:r>
              <a:rPr lang="fr-BE" altLang="en-US" sz="2400" dirty="0" err="1">
                <a:solidFill>
                  <a:srgbClr val="0F5494"/>
                </a:solidFill>
                <a:latin typeface="+mn-lt"/>
              </a:rPr>
              <a:t>means</a:t>
            </a:r>
            <a:endParaRPr lang="fr-BE" altLang="en-US" sz="2400" dirty="0">
              <a:solidFill>
                <a:srgbClr val="0F5494"/>
              </a:solidFill>
              <a:latin typeface="+mn-lt"/>
            </a:endParaRPr>
          </a:p>
          <a:p>
            <a:pPr marL="896938" lvl="3" indent="-536575" eaLnBrk="1" hangingPunct="1"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endParaRPr lang="fr-BE" altLang="en-US" sz="2400" dirty="0">
              <a:solidFill>
                <a:srgbClr val="0F5494"/>
              </a:solidFill>
              <a:latin typeface="+mn-lt"/>
            </a:endParaRPr>
          </a:p>
          <a:p>
            <a:pPr marL="896938" lvl="3" indent="-536575" eaLnBrk="1" hangingPunct="1"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fr-BE" altLang="en-US" sz="2400" dirty="0">
                <a:solidFill>
                  <a:srgbClr val="0F5494"/>
                </a:solidFill>
                <a:latin typeface="+mn-lt"/>
              </a:rPr>
              <a:t>PPE must </a:t>
            </a:r>
            <a:r>
              <a:rPr lang="fr-BE" altLang="en-US" sz="2400" dirty="0" err="1">
                <a:solidFill>
                  <a:srgbClr val="0F5494"/>
                </a:solidFill>
                <a:latin typeface="+mn-lt"/>
              </a:rPr>
              <a:t>be</a:t>
            </a:r>
            <a:r>
              <a:rPr lang="fr-BE" altLang="en-US" sz="2400" dirty="0">
                <a:solidFill>
                  <a:srgbClr val="0F5494"/>
                </a:solidFill>
                <a:latin typeface="+mn-lt"/>
              </a:rPr>
              <a:t> in line </a:t>
            </a:r>
            <a:r>
              <a:rPr lang="fr-BE" altLang="en-US" sz="2400" dirty="0" err="1">
                <a:solidFill>
                  <a:srgbClr val="0F5494"/>
                </a:solidFill>
                <a:latin typeface="+mn-lt"/>
              </a:rPr>
              <a:t>with</a:t>
            </a:r>
            <a:r>
              <a:rPr lang="fr-BE" altLang="en-US" sz="2400" dirty="0">
                <a:solidFill>
                  <a:srgbClr val="0F5494"/>
                </a:solidFill>
                <a:latin typeface="+mn-lt"/>
              </a:rPr>
              <a:t> the </a:t>
            </a:r>
            <a:r>
              <a:rPr lang="fr-BE" altLang="en-US" sz="2400" dirty="0" err="1">
                <a:solidFill>
                  <a:srgbClr val="0F5494"/>
                </a:solidFill>
                <a:latin typeface="+mn-lt"/>
              </a:rPr>
              <a:t>internal</a:t>
            </a:r>
            <a:r>
              <a:rPr lang="fr-BE" altLang="en-US" sz="2400" dirty="0">
                <a:solidFill>
                  <a:srgbClr val="0F5494"/>
                </a:solidFill>
                <a:latin typeface="+mn-lt"/>
              </a:rPr>
              <a:t> </a:t>
            </a:r>
            <a:r>
              <a:rPr lang="fr-BE" altLang="en-US" sz="2400" dirty="0" err="1">
                <a:solidFill>
                  <a:srgbClr val="0F5494"/>
                </a:solidFill>
                <a:latin typeface="+mn-lt"/>
              </a:rPr>
              <a:t>market</a:t>
            </a:r>
            <a:r>
              <a:rPr lang="fr-BE" altLang="en-US" sz="2400" dirty="0">
                <a:solidFill>
                  <a:srgbClr val="0F5494"/>
                </a:solidFill>
                <a:latin typeface="+mn-lt"/>
              </a:rPr>
              <a:t> </a:t>
            </a:r>
            <a:r>
              <a:rPr lang="fr-BE" altLang="en-US" sz="2400" dirty="0" err="1">
                <a:solidFill>
                  <a:srgbClr val="0F5494"/>
                </a:solidFill>
                <a:latin typeface="+mn-lt"/>
              </a:rPr>
              <a:t>rules</a:t>
            </a:r>
            <a:r>
              <a:rPr lang="fr-BE" altLang="en-US" sz="2400" dirty="0">
                <a:solidFill>
                  <a:srgbClr val="0F5494"/>
                </a:solidFill>
                <a:latin typeface="+mn-lt"/>
              </a:rPr>
              <a:t> (PPE </a:t>
            </a:r>
            <a:r>
              <a:rPr lang="fr-BE" altLang="en-US" sz="2400" dirty="0" err="1">
                <a:solidFill>
                  <a:srgbClr val="0F5494"/>
                </a:solidFill>
                <a:latin typeface="+mn-lt"/>
              </a:rPr>
              <a:t>Regulation</a:t>
            </a:r>
            <a:r>
              <a:rPr lang="fr-BE" altLang="en-US" sz="2400" dirty="0">
                <a:solidFill>
                  <a:srgbClr val="0F5494"/>
                </a:solidFill>
                <a:latin typeface="+mn-lt"/>
              </a:rPr>
              <a:t> (EU) 2016/425)</a:t>
            </a:r>
            <a:endParaRPr lang="en-GB" altLang="en-US" sz="2400" dirty="0">
              <a:solidFill>
                <a:srgbClr val="0F5494"/>
              </a:solidFill>
              <a:latin typeface="+mn-lt"/>
            </a:endParaRPr>
          </a:p>
          <a:p>
            <a:pPr marL="896938" lvl="3" indent="-536575" eaLnBrk="1" hangingPunct="1"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endParaRPr lang="fr-BE" altLang="en-US" sz="2400" dirty="0">
              <a:solidFill>
                <a:srgbClr val="0F5494"/>
              </a:solidFill>
              <a:latin typeface="+mn-lt"/>
            </a:endParaRPr>
          </a:p>
          <a:p>
            <a:pPr marL="896938" lvl="3" indent="-536575" eaLnBrk="1" hangingPunct="1"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fr-BE" altLang="en-US" sz="2400" dirty="0">
                <a:solidFill>
                  <a:srgbClr val="0F5494"/>
                </a:solidFill>
                <a:latin typeface="+mn-lt"/>
              </a:rPr>
              <a:t>Annexes </a:t>
            </a:r>
            <a:r>
              <a:rPr lang="fr-BE" altLang="en-US" sz="2400" dirty="0" err="1">
                <a:solidFill>
                  <a:srgbClr val="0F5494"/>
                </a:solidFill>
                <a:latin typeface="+mn-lt"/>
              </a:rPr>
              <a:t>provide</a:t>
            </a:r>
            <a:r>
              <a:rPr lang="fr-BE" altLang="en-US" sz="2400" dirty="0">
                <a:solidFill>
                  <a:srgbClr val="0F5494"/>
                </a:solidFill>
                <a:latin typeface="+mn-lt"/>
              </a:rPr>
              <a:t> guidance for </a:t>
            </a:r>
            <a:r>
              <a:rPr lang="fr-BE" altLang="en-US" sz="2400" dirty="0" err="1">
                <a:solidFill>
                  <a:srgbClr val="0F5494"/>
                </a:solidFill>
                <a:latin typeface="+mn-lt"/>
              </a:rPr>
              <a:t>Member</a:t>
            </a:r>
            <a:r>
              <a:rPr lang="fr-BE" altLang="en-US" sz="2400" dirty="0">
                <a:solidFill>
                  <a:srgbClr val="0F5494"/>
                </a:solidFill>
                <a:latin typeface="+mn-lt"/>
              </a:rPr>
              <a:t> States’ </a:t>
            </a:r>
            <a:r>
              <a:rPr lang="fr-BE" altLang="en-US" sz="2400" dirty="0" err="1">
                <a:solidFill>
                  <a:srgbClr val="0F5494"/>
                </a:solidFill>
                <a:latin typeface="+mn-lt"/>
              </a:rPr>
              <a:t>rules</a:t>
            </a:r>
            <a:r>
              <a:rPr lang="fr-BE" altLang="en-US" sz="2400" dirty="0">
                <a:solidFill>
                  <a:srgbClr val="0F5494"/>
                </a:solidFill>
                <a:latin typeface="+mn-lt"/>
              </a:rPr>
              <a:t> on PPE </a:t>
            </a:r>
          </a:p>
          <a:p>
            <a:pPr lvl="3" indent="-342900" eaLnBrk="1" hangingPunct="1">
              <a:buFont typeface="Wingdings" panose="05000000000000000000" pitchFamily="2" charset="2"/>
              <a:buChar char="Ø"/>
              <a:defRPr/>
            </a:pPr>
            <a:endParaRPr lang="en-GB" altLang="en-US" sz="2400" dirty="0" smtClean="0">
              <a:solidFill>
                <a:srgbClr val="0F5494"/>
              </a:solidFill>
              <a:latin typeface="+mn-lt"/>
            </a:endParaRPr>
          </a:p>
          <a:p>
            <a:pPr marL="896938" lvl="3" indent="-536575" eaLnBrk="1" hangingPunct="1"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endParaRPr lang="fr-BE" altLang="en-US" sz="2400" dirty="0" smtClean="0">
              <a:solidFill>
                <a:srgbClr val="0F5494"/>
              </a:solidFill>
              <a:latin typeface="+mn-lt"/>
            </a:endParaRPr>
          </a:p>
          <a:p>
            <a:pPr marL="896938" lvl="3" indent="-536575" eaLnBrk="1" hangingPunct="1"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endParaRPr lang="fr-BE" altLang="en-US" sz="2400" dirty="0" smtClean="0">
              <a:solidFill>
                <a:srgbClr val="0F5494"/>
              </a:solidFill>
              <a:latin typeface="+mn-lt"/>
            </a:endParaRPr>
          </a:p>
          <a:p>
            <a:pPr lvl="3" indent="-342900" eaLnBrk="1" hangingPunct="1">
              <a:buFont typeface="Wingdings" panose="05000000000000000000" pitchFamily="2" charset="2"/>
              <a:buChar char="Ø"/>
              <a:defRPr/>
            </a:pPr>
            <a:endParaRPr lang="en-GB" altLang="en-US" sz="2400" dirty="0">
              <a:solidFill>
                <a:srgbClr val="0F5494"/>
              </a:solidFill>
              <a:latin typeface="+mn-lt"/>
            </a:endParaRPr>
          </a:p>
          <a:p>
            <a:pPr marL="800100" lvl="2" indent="0" eaLnBrk="1" hangingPunct="1">
              <a:lnSpc>
                <a:spcPct val="80000"/>
              </a:lnSpc>
              <a:defRPr/>
            </a:pPr>
            <a:endParaRPr lang="en-GB" altLang="en-US" sz="2000" b="1" dirty="0" smtClean="0">
              <a:solidFill>
                <a:srgbClr val="0C79B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2D484DEB-4EA1-43B4-89AB-EEDF72BBF4FE}" type="slidenum">
              <a:rPr lang="en-GB" altLang="en-US" sz="1400" i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4</a:t>
            </a:fld>
            <a:endParaRPr lang="en-GB" altLang="en-US" sz="1400" i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2400" smtClean="0"/>
              <a:t/>
            </a:r>
            <a:br>
              <a:rPr lang="en-GB" altLang="en-US" sz="2400" smtClean="0"/>
            </a:br>
            <a:r>
              <a:rPr lang="en-GB" altLang="en-US" sz="2400" smtClean="0"/>
              <a:t> </a:t>
            </a:r>
            <a:endParaRPr lang="en-US" altLang="en-US" sz="4400" u="sng" smtClean="0"/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524000"/>
            <a:ext cx="8229600" cy="4648200"/>
          </a:xfrm>
        </p:spPr>
        <p:txBody>
          <a:bodyPr/>
          <a:lstStyle/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en-GB" altLang="en-US" b="1" i="0" dirty="0" smtClean="0"/>
              <a:t>Personal Protective Equipment Directive 89/656/EEC</a:t>
            </a:r>
            <a:endParaRPr lang="fr-BE" altLang="en-US" b="1" i="0" dirty="0" smtClean="0"/>
          </a:p>
          <a:p>
            <a:pPr lvl="3" indent="-342900" eaLnBrk="1" hangingPunct="1">
              <a:buFont typeface="Wingdings" panose="05000000000000000000" pitchFamily="2" charset="2"/>
              <a:buChar char="Ø"/>
              <a:defRPr/>
            </a:pPr>
            <a:endParaRPr lang="en-GB" altLang="en-US" sz="2400" dirty="0" smtClean="0">
              <a:solidFill>
                <a:srgbClr val="0F5494"/>
              </a:solidFill>
              <a:latin typeface="+mn-lt"/>
            </a:endParaRPr>
          </a:p>
          <a:p>
            <a:pPr marL="896938" lvl="3" indent="-536575" eaLnBrk="1" hangingPunct="1"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fr-BE" altLang="en-US" dirty="0" smtClean="0">
                <a:solidFill>
                  <a:srgbClr val="0F5494"/>
                </a:solidFill>
                <a:latin typeface="+mn-lt"/>
              </a:rPr>
              <a:t>On-</a:t>
            </a:r>
            <a:r>
              <a:rPr lang="fr-BE" altLang="en-US" dirty="0" err="1" smtClean="0">
                <a:solidFill>
                  <a:srgbClr val="0F5494"/>
                </a:solidFill>
                <a:latin typeface="+mn-lt"/>
              </a:rPr>
              <a:t>going</a:t>
            </a:r>
            <a:r>
              <a:rPr lang="fr-BE" altLang="en-US" dirty="0" smtClean="0">
                <a:solidFill>
                  <a:srgbClr val="0F5494"/>
                </a:solidFill>
                <a:latin typeface="+mn-lt"/>
              </a:rPr>
              <a:t> </a:t>
            </a:r>
            <a:r>
              <a:rPr lang="fr-BE" altLang="en-US" dirty="0" err="1" smtClean="0">
                <a:solidFill>
                  <a:srgbClr val="0F5494"/>
                </a:solidFill>
                <a:latin typeface="+mn-lt"/>
              </a:rPr>
              <a:t>review</a:t>
            </a:r>
            <a:r>
              <a:rPr lang="fr-BE" altLang="en-US" dirty="0" smtClean="0">
                <a:solidFill>
                  <a:srgbClr val="0F5494"/>
                </a:solidFill>
                <a:latin typeface="+mn-lt"/>
              </a:rPr>
              <a:t> </a:t>
            </a:r>
            <a:r>
              <a:rPr lang="fr-BE" altLang="en-US" dirty="0" err="1" smtClean="0">
                <a:solidFill>
                  <a:srgbClr val="0F5494"/>
                </a:solidFill>
                <a:latin typeface="+mn-lt"/>
              </a:rPr>
              <a:t>process</a:t>
            </a:r>
            <a:r>
              <a:rPr lang="fr-BE" altLang="en-US" dirty="0" smtClean="0">
                <a:solidFill>
                  <a:srgbClr val="0F5494"/>
                </a:solidFill>
                <a:latin typeface="+mn-lt"/>
              </a:rPr>
              <a:t> </a:t>
            </a:r>
            <a:r>
              <a:rPr lang="fr-BE" altLang="en-US" dirty="0" err="1" smtClean="0">
                <a:solidFill>
                  <a:srgbClr val="0F5494"/>
                </a:solidFill>
                <a:latin typeface="+mn-lt"/>
              </a:rPr>
              <a:t>following</a:t>
            </a:r>
            <a:r>
              <a:rPr lang="fr-BE" altLang="en-US" dirty="0" smtClean="0">
                <a:solidFill>
                  <a:srgbClr val="0F5494"/>
                </a:solidFill>
                <a:latin typeface="+mn-lt"/>
              </a:rPr>
              <a:t> ex-post </a:t>
            </a:r>
            <a:r>
              <a:rPr lang="fr-BE" altLang="en-US" dirty="0" err="1" smtClean="0">
                <a:solidFill>
                  <a:srgbClr val="0F5494"/>
                </a:solidFill>
                <a:latin typeface="+mn-lt"/>
              </a:rPr>
              <a:t>evaluation</a:t>
            </a:r>
            <a:endParaRPr lang="fr-BE" altLang="en-US" dirty="0" smtClean="0">
              <a:solidFill>
                <a:srgbClr val="0F5494"/>
              </a:solidFill>
              <a:latin typeface="+mn-lt"/>
            </a:endParaRPr>
          </a:p>
          <a:p>
            <a:pPr marL="896938" lvl="3" indent="-536575" eaLnBrk="1" hangingPunct="1"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endParaRPr lang="fr-BE" altLang="en-US" dirty="0">
              <a:solidFill>
                <a:srgbClr val="0F5494"/>
              </a:solidFill>
              <a:latin typeface="+mn-lt"/>
            </a:endParaRPr>
          </a:p>
          <a:p>
            <a:pPr marL="896938" lvl="3" indent="-536575" eaLnBrk="1" hangingPunct="1"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fr-BE" altLang="en-US" dirty="0" err="1" smtClean="0">
                <a:solidFill>
                  <a:srgbClr val="0F5494"/>
                </a:solidFill>
                <a:latin typeface="+mn-lt"/>
              </a:rPr>
              <a:t>Only</a:t>
            </a:r>
            <a:r>
              <a:rPr lang="fr-BE" altLang="en-US" dirty="0" smtClean="0">
                <a:solidFill>
                  <a:srgbClr val="0F5494"/>
                </a:solidFill>
                <a:latin typeface="+mn-lt"/>
              </a:rPr>
              <a:t> </a:t>
            </a:r>
            <a:r>
              <a:rPr lang="fr-BE" altLang="en-US" dirty="0" err="1" smtClean="0">
                <a:solidFill>
                  <a:srgbClr val="0F5494"/>
                </a:solidFill>
                <a:latin typeface="+mn-lt"/>
              </a:rPr>
              <a:t>technical</a:t>
            </a:r>
            <a:r>
              <a:rPr lang="fr-BE" altLang="en-US" dirty="0" smtClean="0">
                <a:solidFill>
                  <a:srgbClr val="0F5494"/>
                </a:solidFill>
                <a:latin typeface="+mn-lt"/>
              </a:rPr>
              <a:t> </a:t>
            </a:r>
            <a:r>
              <a:rPr lang="fr-BE" altLang="en-US" dirty="0" err="1" smtClean="0">
                <a:solidFill>
                  <a:srgbClr val="0F5494"/>
                </a:solidFill>
                <a:latin typeface="+mn-lt"/>
              </a:rPr>
              <a:t>amendments</a:t>
            </a:r>
            <a:r>
              <a:rPr lang="fr-BE" altLang="en-US" dirty="0" smtClean="0">
                <a:solidFill>
                  <a:srgbClr val="0F5494"/>
                </a:solidFill>
                <a:latin typeface="+mn-lt"/>
              </a:rPr>
              <a:t> of the Annexes</a:t>
            </a:r>
          </a:p>
          <a:p>
            <a:pPr marL="896938" lvl="3" indent="-536575" eaLnBrk="1" hangingPunct="1"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endParaRPr lang="fr-BE" altLang="en-US" dirty="0">
              <a:solidFill>
                <a:srgbClr val="0F5494"/>
              </a:solidFill>
              <a:latin typeface="+mn-lt"/>
            </a:endParaRPr>
          </a:p>
          <a:p>
            <a:pPr marL="896938" lvl="3" indent="-536575" algn="just" eaLnBrk="1" hangingPunct="1"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en-US" altLang="en-US" dirty="0" smtClean="0">
                <a:solidFill>
                  <a:srgbClr val="0F5494"/>
                </a:solidFill>
                <a:latin typeface="+mn-lt"/>
              </a:rPr>
              <a:t>Purpose: remove / update outdated provisions / simplify </a:t>
            </a:r>
            <a:r>
              <a:rPr lang="en-US" altLang="en-US" dirty="0">
                <a:solidFill>
                  <a:srgbClr val="0F5494"/>
                </a:solidFill>
                <a:latin typeface="+mn-lt"/>
              </a:rPr>
              <a:t>and reduce </a:t>
            </a:r>
            <a:r>
              <a:rPr lang="en-US" altLang="en-US" dirty="0" smtClean="0">
                <a:solidFill>
                  <a:srgbClr val="0F5494"/>
                </a:solidFill>
                <a:latin typeface="+mn-lt"/>
              </a:rPr>
              <a:t>unnecessary administrative burden</a:t>
            </a:r>
            <a:endParaRPr lang="fr-BE" altLang="en-US" dirty="0" smtClean="0">
              <a:solidFill>
                <a:srgbClr val="0F5494"/>
              </a:solidFill>
              <a:latin typeface="+mn-lt"/>
            </a:endParaRPr>
          </a:p>
          <a:p>
            <a:pPr marL="896938" lvl="3" indent="-536575" eaLnBrk="1" hangingPunct="1"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endParaRPr lang="fr-BE" altLang="en-US" dirty="0">
              <a:solidFill>
                <a:srgbClr val="0F5494"/>
              </a:solidFill>
              <a:latin typeface="+mn-lt"/>
            </a:endParaRPr>
          </a:p>
          <a:p>
            <a:pPr marL="896938" lvl="3" indent="-536575" eaLnBrk="1" hangingPunct="1"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fr-BE" altLang="en-US" dirty="0" err="1" smtClean="0">
                <a:solidFill>
                  <a:srgbClr val="0F5494"/>
                </a:solidFill>
                <a:latin typeface="+mn-lt"/>
              </a:rPr>
              <a:t>During</a:t>
            </a:r>
            <a:r>
              <a:rPr lang="fr-BE" altLang="en-US" dirty="0" smtClean="0">
                <a:solidFill>
                  <a:srgbClr val="0F5494"/>
                </a:solidFill>
                <a:latin typeface="+mn-lt"/>
              </a:rPr>
              <a:t> the consultation </a:t>
            </a:r>
            <a:r>
              <a:rPr lang="fr-BE" altLang="en-US" dirty="0" err="1" smtClean="0">
                <a:solidFill>
                  <a:srgbClr val="0F5494"/>
                </a:solidFill>
                <a:latin typeface="+mn-lt"/>
              </a:rPr>
              <a:t>process</a:t>
            </a:r>
            <a:r>
              <a:rPr lang="fr-BE" altLang="en-US" dirty="0" smtClean="0">
                <a:solidFill>
                  <a:srgbClr val="0F5494"/>
                </a:solidFill>
                <a:latin typeface="+mn-lt"/>
              </a:rPr>
              <a:t>, </a:t>
            </a:r>
            <a:r>
              <a:rPr lang="fr-BE" altLang="en-US" dirty="0" err="1" smtClean="0">
                <a:solidFill>
                  <a:srgbClr val="0F5494"/>
                </a:solidFill>
                <a:latin typeface="+mn-lt"/>
              </a:rPr>
              <a:t>stakeholders</a:t>
            </a:r>
            <a:r>
              <a:rPr lang="fr-BE" altLang="en-US" dirty="0" smtClean="0">
                <a:solidFill>
                  <a:srgbClr val="0F5494"/>
                </a:solidFill>
                <a:latin typeface="+mn-lt"/>
              </a:rPr>
              <a:t> and experts </a:t>
            </a:r>
            <a:r>
              <a:rPr lang="fr-BE" altLang="en-US" dirty="0" err="1" smtClean="0">
                <a:solidFill>
                  <a:srgbClr val="0F5494"/>
                </a:solidFill>
                <a:latin typeface="+mn-lt"/>
              </a:rPr>
              <a:t>proposed</a:t>
            </a:r>
            <a:r>
              <a:rPr lang="fr-BE" altLang="en-US" dirty="0" smtClean="0">
                <a:solidFill>
                  <a:srgbClr val="0F5494"/>
                </a:solidFill>
                <a:latin typeface="+mn-lt"/>
              </a:rPr>
              <a:t> to </a:t>
            </a:r>
            <a:r>
              <a:rPr lang="fr-BE" altLang="en-US" dirty="0" err="1" smtClean="0">
                <a:solidFill>
                  <a:srgbClr val="0F5494"/>
                </a:solidFill>
                <a:latin typeface="+mn-lt"/>
              </a:rPr>
              <a:t>include</a:t>
            </a:r>
            <a:r>
              <a:rPr lang="fr-BE" altLang="en-US" dirty="0" smtClean="0">
                <a:solidFill>
                  <a:srgbClr val="0F5494"/>
                </a:solidFill>
                <a:latin typeface="+mn-lt"/>
              </a:rPr>
              <a:t> in </a:t>
            </a:r>
            <a:r>
              <a:rPr lang="fr-BE" altLang="en-US" dirty="0" err="1" smtClean="0">
                <a:solidFill>
                  <a:srgbClr val="0F5494"/>
                </a:solidFill>
                <a:latin typeface="+mn-lt"/>
              </a:rPr>
              <a:t>Annex</a:t>
            </a:r>
            <a:r>
              <a:rPr lang="fr-BE" altLang="en-US" dirty="0" smtClean="0">
                <a:solidFill>
                  <a:srgbClr val="0F5494"/>
                </a:solidFill>
                <a:latin typeface="+mn-lt"/>
              </a:rPr>
              <a:t> III a </a:t>
            </a:r>
            <a:r>
              <a:rPr lang="fr-BE" altLang="en-US" dirty="0" err="1" smtClean="0">
                <a:solidFill>
                  <a:srgbClr val="0F5494"/>
                </a:solidFill>
                <a:latin typeface="+mn-lt"/>
              </a:rPr>
              <a:t>reference</a:t>
            </a:r>
            <a:r>
              <a:rPr lang="fr-BE" altLang="en-US" dirty="0" smtClean="0">
                <a:solidFill>
                  <a:srgbClr val="0F5494"/>
                </a:solidFill>
                <a:latin typeface="+mn-lt"/>
              </a:rPr>
              <a:t> to </a:t>
            </a:r>
            <a:r>
              <a:rPr lang="fr-BE" altLang="en-US" dirty="0" err="1" smtClean="0">
                <a:solidFill>
                  <a:srgbClr val="0F5494"/>
                </a:solidFill>
                <a:latin typeface="+mn-lt"/>
              </a:rPr>
              <a:t>hairdressing</a:t>
            </a:r>
            <a:r>
              <a:rPr lang="fr-BE" altLang="en-US" dirty="0" smtClean="0">
                <a:solidFill>
                  <a:srgbClr val="0F5494"/>
                </a:solidFill>
                <a:latin typeface="+mn-lt"/>
              </a:rPr>
              <a:t> </a:t>
            </a:r>
            <a:r>
              <a:rPr lang="fr-BE" altLang="en-US" dirty="0" err="1" smtClean="0">
                <a:solidFill>
                  <a:srgbClr val="0F5494"/>
                </a:solidFill>
                <a:latin typeface="+mn-lt"/>
              </a:rPr>
              <a:t>sector</a:t>
            </a:r>
            <a:endParaRPr lang="fr-BE" altLang="en-US" dirty="0" smtClean="0">
              <a:solidFill>
                <a:srgbClr val="0F5494"/>
              </a:solidFill>
              <a:latin typeface="+mn-lt"/>
            </a:endParaRPr>
          </a:p>
          <a:p>
            <a:pPr marL="896938" lvl="3" indent="-536575" eaLnBrk="1" hangingPunct="1"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endParaRPr lang="fr-BE" altLang="en-US" sz="2400" dirty="0" smtClean="0">
              <a:solidFill>
                <a:srgbClr val="0F5494"/>
              </a:solidFill>
              <a:latin typeface="+mn-lt"/>
            </a:endParaRPr>
          </a:p>
          <a:p>
            <a:pPr lvl="3" indent="-342900" eaLnBrk="1" hangingPunct="1">
              <a:buFont typeface="Wingdings" panose="05000000000000000000" pitchFamily="2" charset="2"/>
              <a:buChar char="Ø"/>
              <a:defRPr/>
            </a:pPr>
            <a:endParaRPr lang="en-GB" altLang="en-US" sz="2400" dirty="0">
              <a:solidFill>
                <a:srgbClr val="0F5494"/>
              </a:solidFill>
              <a:latin typeface="+mn-lt"/>
            </a:endParaRPr>
          </a:p>
          <a:p>
            <a:pPr marL="800100" lvl="2" indent="0" eaLnBrk="1" hangingPunct="1">
              <a:lnSpc>
                <a:spcPct val="80000"/>
              </a:lnSpc>
              <a:defRPr/>
            </a:pPr>
            <a:endParaRPr lang="en-GB" altLang="en-US" sz="2000" b="1" dirty="0" smtClean="0">
              <a:solidFill>
                <a:srgbClr val="0C79B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8561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MPL_B3_Oct_2012 CGE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EMPL_B3_Oct_2012 CGE</Template>
  <TotalTime>865</TotalTime>
  <Words>123</Words>
  <Application>Microsoft Office PowerPoint</Application>
  <PresentationFormat>On-screen Show (4:3)</PresentationFormat>
  <Paragraphs>43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Verdana</vt:lpstr>
      <vt:lpstr>Wingdings</vt:lpstr>
      <vt:lpstr>EMPL_B3_Oct_2012 CGE</vt:lpstr>
      <vt:lpstr> Occupational health and safety   Personal Protective Equipment  and the Hairdressing sector  DG Employment, Social Affairs and Inclusion  DG EMPL.B3 Health and Safety       </vt:lpstr>
      <vt:lpstr>  </vt:lpstr>
      <vt:lpstr>  </vt:lpstr>
      <vt:lpstr>  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EUROPEAN COMMISSION DG Employment, Social Affairs and Inclusion Health, Safety and Hygiene at work</dc:title>
  <dc:creator>GAMAN Alice (EMPL)</dc:creator>
  <cp:lastModifiedBy>FINNE Sylvie (EMPL)</cp:lastModifiedBy>
  <cp:revision>191</cp:revision>
  <cp:lastPrinted>2018-06-18T11:05:21Z</cp:lastPrinted>
  <dcterms:created xsi:type="dcterms:W3CDTF">2012-10-04T08:26:32Z</dcterms:created>
  <dcterms:modified xsi:type="dcterms:W3CDTF">2018-09-17T14:59:42Z</dcterms:modified>
</cp:coreProperties>
</file>