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305" r:id="rId3"/>
    <p:sldId id="306" r:id="rId4"/>
    <p:sldId id="307" r:id="rId5"/>
  </p:sldIdLst>
  <p:sldSz cx="9144000" cy="6858000" type="screen4x3"/>
  <p:notesSz cx="6718300" cy="985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 userDrawn="1">
          <p15:clr>
            <a:srgbClr val="A4A3A4"/>
          </p15:clr>
        </p15:guide>
        <p15:guide id="2" pos="211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2683" autoAdjust="0"/>
  </p:normalViewPr>
  <p:slideViewPr>
    <p:cSldViewPr>
      <p:cViewPr varScale="1">
        <p:scale>
          <a:sx n="107" d="100"/>
          <a:sy n="107" d="100"/>
        </p:scale>
        <p:origin x="173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1350" y="-120"/>
      </p:cViewPr>
      <p:guideLst>
        <p:guide orient="horz" pos="3104"/>
        <p:guide pos="21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317B65F-7EBE-49A8-AF9D-DE827291629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8525" y="739775"/>
            <a:ext cx="4922838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6" y="4680945"/>
            <a:ext cx="5375268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04F9266-A8A4-409F-8518-909D39DA5D0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36B260-A7D3-4244-BE8D-7232F9F53483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BC9BE6-C56D-4D0F-A9E7-08A5C985975D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6012" cy="36957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006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BC9BE6-C56D-4D0F-A9E7-08A5C985975D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6012" cy="36957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027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BC9BE6-C56D-4D0F-A9E7-08A5C985975D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6012" cy="36957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65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1CB1AC7-11AE-4D86-A248-94E5F8C62C7F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3B57720-3B51-4019-9519-DD7BA8A012C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66411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1A00D-A133-470B-93B8-DC3BE9108918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455D3-10C1-4FAC-B65C-D7367E8638E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32131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608BA-65BF-496F-B0B1-7E8C34A77C6A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56105-A602-446E-BC83-79567FD9BA1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97529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75195B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C:\DOCUME~1\lenain\LOCALS~1\Temp\7zEB0.tmp\LOGO-CE for Social Europe EN Negativ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8" y="306388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4494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9794DBF-2BA4-451C-9B9D-EFB8FBBBF7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82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03DE7-9581-45B9-8F35-36226268CB36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38BD0-3ADC-473C-935C-CF47B794B1D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35630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807CE-53C3-4A57-97AD-3C6C3C90F573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43B9D-2961-447C-8672-3BFCB76032D5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4199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AE27A-7ECA-4DBB-9D3C-686ED6EB3AEC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026E5-7186-4002-A0EB-09B545FA238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908047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74013-E6A5-45CE-B97C-93B381887B1C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6961E-9C7B-45A4-903E-93335B0D37F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577057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03B33-20AD-413A-AC2C-099C4310F4D8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9E241-D3EE-42BB-BF4D-BA0FEA058D1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3445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233A7-0FBC-4488-8151-379ECB0168F0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9FC1E-C2A1-4F5B-89C4-844A2B50E5A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04718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75E65-7D60-4CDA-B5AD-467B04EF170C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89436-0B38-4B2F-8D5D-F9865AB7C12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3151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DC3FA-DD4D-4DBF-B03C-3343C2254C98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50B16-E18A-44DA-9804-AE2E8AA09E9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498636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1B843BD-1F46-4781-AEEC-5169FC6DF913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3FC95F2-54CE-48AA-A6C6-36904E730C4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6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188" y="2133600"/>
            <a:ext cx="8280400" cy="3962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>Hairdressing sector</a:t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>
                <a:solidFill>
                  <a:srgbClr val="FFFF00"/>
                </a:solidFill>
              </a:rPr>
              <a:t/>
            </a:r>
            <a:br>
              <a:rPr lang="en-GB" altLang="en-US" sz="3600" dirty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>Occupational health and safety</a:t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>SLIC</a:t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2000" dirty="0" smtClean="0">
                <a:solidFill>
                  <a:srgbClr val="FFFF00"/>
                </a:solidFill>
              </a:rPr>
              <a:t>DG Employment, Social Affairs and Inclusion</a:t>
            </a: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2000" dirty="0" smtClean="0">
                <a:solidFill>
                  <a:srgbClr val="FFFF00"/>
                </a:solidFill>
              </a:rPr>
              <a:t>DG EMPL.B</a:t>
            </a:r>
            <a:br>
              <a:rPr lang="en-GB" altLang="en-US" sz="2000" dirty="0" smtClean="0">
                <a:solidFill>
                  <a:srgbClr val="FFFF00"/>
                </a:solidFill>
              </a:rPr>
            </a:br>
            <a:r>
              <a:rPr lang="en-GB" altLang="en-US" sz="2000" dirty="0" smtClean="0">
                <a:solidFill>
                  <a:srgbClr val="FFFF00"/>
                </a:solidFill>
              </a:rPr>
              <a:t> Health and Safety</a:t>
            </a:r>
            <a:r>
              <a:rPr lang="en-GB" altLang="en-US" sz="2000" dirty="0" smtClean="0">
                <a:solidFill>
                  <a:srgbClr val="0C79BC"/>
                </a:solidFill>
              </a:rPr>
              <a:t/>
            </a:r>
            <a:br>
              <a:rPr lang="en-GB" altLang="en-US" sz="2000" dirty="0" smtClean="0">
                <a:solidFill>
                  <a:srgbClr val="0C79BC"/>
                </a:solidFill>
              </a:rPr>
            </a:br>
            <a:r>
              <a:rPr lang="en-GB" altLang="en-US" sz="3600" dirty="0" smtClean="0">
                <a:solidFill>
                  <a:srgbClr val="0C79BC"/>
                </a:solidFill>
              </a:rPr>
              <a:t>						</a:t>
            </a:r>
            <a:endParaRPr lang="en-GB" altLang="en-US" sz="3600" b="0" dirty="0" smtClean="0">
              <a:latin typeface="Arial" panose="020B0604020202020204" pitchFamily="34" charset="0"/>
            </a:endParaRPr>
          </a:p>
        </p:txBody>
      </p:sp>
      <p:sp>
        <p:nvSpPr>
          <p:cNvPr id="614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C5F58A6-8A0B-4639-8181-04353712F86F}" type="slidenum">
              <a:rPr lang="en-GB" altLang="fr-FR" sz="1400" i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fr-FR" sz="1400" i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D484DEB-4EA1-43B4-89AB-EEDF72BBF4FE}" type="slidenum">
              <a:rPr lang="en-GB" altLang="en-US" sz="140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/>
            </a:r>
            <a:br>
              <a:rPr lang="en-GB" altLang="en-US" sz="2400" smtClean="0"/>
            </a:br>
            <a:r>
              <a:rPr lang="en-GB" altLang="en-US" sz="2400" smtClean="0"/>
              <a:t> </a:t>
            </a:r>
            <a:endParaRPr lang="en-US" altLang="en-US" sz="4400" u="sng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63513" y="1597025"/>
            <a:ext cx="8850313" cy="4648200"/>
          </a:xfrm>
        </p:spPr>
        <p:txBody>
          <a:bodyPr/>
          <a:lstStyle/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 smtClean="0">
              <a:solidFill>
                <a:srgbClr val="0F5494"/>
              </a:solidFill>
              <a:latin typeface="+mn-lt"/>
            </a:endParaRPr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u="sng" dirty="0" smtClean="0">
                <a:solidFill>
                  <a:srgbClr val="0F5494"/>
                </a:solidFill>
                <a:latin typeface="+mn-lt"/>
              </a:rPr>
              <a:t>Senior </a:t>
            </a:r>
            <a:r>
              <a:rPr lang="en-US" altLang="en-US" sz="2400" u="sng" dirty="0" err="1" smtClean="0">
                <a:solidFill>
                  <a:srgbClr val="0F5494"/>
                </a:solidFill>
                <a:latin typeface="+mn-lt"/>
              </a:rPr>
              <a:t>Labour</a:t>
            </a:r>
            <a:r>
              <a:rPr lang="en-US" altLang="en-US" sz="2400" u="sng" dirty="0" smtClean="0">
                <a:solidFill>
                  <a:srgbClr val="0F5494"/>
                </a:solidFill>
                <a:latin typeface="+mn-lt"/>
              </a:rPr>
              <a:t> Inspectors’ Committee:</a:t>
            </a:r>
          </a:p>
          <a:p>
            <a:pPr marL="1257300" lvl="3" indent="0" eaLnBrk="1" hangingPunct="1">
              <a:buNone/>
              <a:defRPr/>
            </a:pPr>
            <a:endParaRPr lang="en-US" altLang="en-US" sz="2400" dirty="0" smtClean="0">
              <a:solidFill>
                <a:srgbClr val="0F5494"/>
              </a:solidFill>
              <a:latin typeface="+mn-lt"/>
            </a:endParaRPr>
          </a:p>
          <a:p>
            <a:pPr lvl="4" indent="-342900" algn="just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dirty="0" smtClean="0">
                <a:solidFill>
                  <a:srgbClr val="0F5494"/>
                </a:solidFill>
                <a:latin typeface="+mn-lt"/>
              </a:rPr>
              <a:t>Promote equivalent and effective enforcement of national legislation transposing EU OSH Directives</a:t>
            </a:r>
          </a:p>
          <a:p>
            <a:pPr marL="1714500" lvl="4" indent="0" algn="just" eaLnBrk="1" hangingPunct="1">
              <a:buNone/>
              <a:defRPr/>
            </a:pPr>
            <a:endParaRPr lang="en-US" altLang="en-US" dirty="0" smtClean="0">
              <a:solidFill>
                <a:srgbClr val="0F5494"/>
              </a:solidFill>
              <a:latin typeface="+mn-lt"/>
            </a:endParaRPr>
          </a:p>
          <a:p>
            <a:pPr lvl="4" indent="-342900" algn="just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u="sng" dirty="0" smtClean="0">
                <a:solidFill>
                  <a:srgbClr val="0F5494"/>
                </a:solidFill>
                <a:latin typeface="+mn-lt"/>
              </a:rPr>
              <a:t>Core activities: </a:t>
            </a:r>
            <a:r>
              <a:rPr lang="en-US" altLang="en-US" dirty="0" smtClean="0">
                <a:solidFill>
                  <a:srgbClr val="0F5494"/>
                </a:solidFill>
                <a:latin typeface="+mn-lt"/>
              </a:rPr>
              <a:t>WGs producing guides on specific issues; thematic days; SLIC campaigns, exchanges of inspectors; evaluations of national inspections systems </a:t>
            </a:r>
          </a:p>
          <a:p>
            <a:pPr marL="1257300" lvl="3" indent="0" eaLnBrk="1" hangingPunct="1">
              <a:buNone/>
              <a:defRPr/>
            </a:pPr>
            <a:endParaRPr lang="en-US" altLang="en-US" sz="2400" dirty="0">
              <a:solidFill>
                <a:srgbClr val="0F5494"/>
              </a:solidFill>
            </a:endParaRPr>
          </a:p>
          <a:p>
            <a:pPr marL="1257300" lvl="3" indent="0" eaLnBrk="1" hangingPunct="1">
              <a:buNone/>
              <a:defRPr/>
            </a:pPr>
            <a:endParaRPr lang="fr-BE" altLang="en-US" sz="2400" dirty="0" smtClean="0">
              <a:solidFill>
                <a:srgbClr val="0F5494"/>
              </a:solidFill>
              <a:latin typeface="+mn-lt"/>
            </a:endParaRPr>
          </a:p>
          <a:p>
            <a:pPr marL="1257300" lvl="3" indent="0" eaLnBrk="1" hangingPunct="1">
              <a:buNone/>
              <a:defRPr/>
            </a:pPr>
            <a:endParaRPr lang="fr-BE" altLang="en-US" sz="2400" dirty="0" smtClean="0">
              <a:solidFill>
                <a:srgbClr val="0F5494"/>
              </a:solidFill>
              <a:latin typeface="+mn-lt"/>
            </a:endParaRPr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>
              <a:solidFill>
                <a:srgbClr val="0F5494"/>
              </a:solidFill>
              <a:latin typeface="+mn-lt"/>
            </a:endParaRPr>
          </a:p>
          <a:p>
            <a:pPr marL="800100" lvl="2" indent="0" eaLnBrk="1" hangingPunct="1">
              <a:lnSpc>
                <a:spcPct val="80000"/>
              </a:lnSpc>
              <a:defRPr/>
            </a:pPr>
            <a:endParaRPr lang="en-GB" altLang="en-US" sz="2000" b="1" dirty="0" smtClean="0">
              <a:solidFill>
                <a:srgbClr val="0C79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484DEB-4EA1-43B4-89AB-EEDF72BBF4FE}" type="slidenum">
              <a:rPr kumimoji="0" lang="en-GB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/>
            </a:r>
            <a:br>
              <a:rPr lang="en-GB" altLang="en-US" sz="2400" smtClean="0"/>
            </a:br>
            <a:r>
              <a:rPr lang="en-GB" altLang="en-US" sz="2400" smtClean="0"/>
              <a:t> </a:t>
            </a:r>
            <a:endParaRPr lang="en-US" altLang="en-US" sz="4400" u="sng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52400" y="1353297"/>
            <a:ext cx="8229600" cy="4648200"/>
          </a:xfrm>
        </p:spPr>
        <p:txBody>
          <a:bodyPr/>
          <a:lstStyle/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 smtClean="0">
              <a:solidFill>
                <a:srgbClr val="0F5494"/>
              </a:solidFill>
              <a:latin typeface="+mn-lt"/>
            </a:endParaRPr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u="sng" dirty="0" smtClean="0">
                <a:solidFill>
                  <a:srgbClr val="0F5494"/>
                </a:solidFill>
                <a:latin typeface="+mn-lt"/>
              </a:rPr>
              <a:t>SLIC Campaigns:</a:t>
            </a:r>
          </a:p>
          <a:p>
            <a:pPr lvl="4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solidFill>
                  <a:srgbClr val="0F5494"/>
                </a:solidFill>
                <a:latin typeface="+mn-lt"/>
              </a:rPr>
              <a:t>Information and raising awareness among </a:t>
            </a:r>
            <a:r>
              <a:rPr lang="en-US" altLang="en-US" dirty="0" smtClean="0">
                <a:solidFill>
                  <a:srgbClr val="0F5494"/>
                </a:solidFill>
                <a:latin typeface="+mn-lt"/>
              </a:rPr>
              <a:t>LIs </a:t>
            </a:r>
            <a:r>
              <a:rPr lang="en-US" altLang="en-US" dirty="0">
                <a:solidFill>
                  <a:srgbClr val="0F5494"/>
                </a:solidFill>
                <a:latin typeface="+mn-lt"/>
              </a:rPr>
              <a:t>on the </a:t>
            </a:r>
            <a:r>
              <a:rPr lang="en-US" altLang="en-US" dirty="0" smtClean="0">
                <a:solidFill>
                  <a:srgbClr val="0F5494"/>
                </a:solidFill>
                <a:latin typeface="+mn-lt"/>
              </a:rPr>
              <a:t>issue</a:t>
            </a:r>
          </a:p>
          <a:p>
            <a:pPr marL="1714500" lvl="4" indent="0" eaLnBrk="1" hangingPunct="1">
              <a:buNone/>
              <a:defRPr/>
            </a:pPr>
            <a:endParaRPr lang="en-US" altLang="en-US" dirty="0">
              <a:solidFill>
                <a:srgbClr val="0F5494"/>
              </a:solidFill>
              <a:latin typeface="+mn-lt"/>
            </a:endParaRPr>
          </a:p>
          <a:p>
            <a:pPr lvl="4" indent="-342900" algn="just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solidFill>
                  <a:srgbClr val="0F5494"/>
                </a:solidFill>
                <a:latin typeface="+mn-lt"/>
              </a:rPr>
              <a:t>Targeted inspections on the particular issue in participating MS using similar background material including guidelines for the inspections in order to ensure common approach at EU </a:t>
            </a:r>
            <a:r>
              <a:rPr lang="en-US" altLang="en-US" dirty="0" smtClean="0">
                <a:solidFill>
                  <a:srgbClr val="0F5494"/>
                </a:solidFill>
                <a:latin typeface="+mn-lt"/>
              </a:rPr>
              <a:t>level</a:t>
            </a:r>
          </a:p>
          <a:p>
            <a:pPr marL="1714500" lvl="4" indent="0" algn="just" eaLnBrk="1" hangingPunct="1">
              <a:buNone/>
              <a:defRPr/>
            </a:pPr>
            <a:endParaRPr lang="en-US" altLang="en-US" dirty="0">
              <a:solidFill>
                <a:srgbClr val="0F5494"/>
              </a:solidFill>
              <a:latin typeface="+mn-lt"/>
            </a:endParaRPr>
          </a:p>
          <a:p>
            <a:pPr lvl="4" indent="-342900" algn="just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solidFill>
                  <a:srgbClr val="0F5494"/>
                </a:solidFill>
                <a:latin typeface="+mn-lt"/>
              </a:rPr>
              <a:t>Final aim is to have more unified approach to inspection in the same field</a:t>
            </a:r>
          </a:p>
          <a:p>
            <a:pPr lvl="4" indent="-342900" eaLnBrk="1" hangingPunct="1">
              <a:buFont typeface="Wingdings" panose="05000000000000000000" pitchFamily="2" charset="2"/>
              <a:buChar char="Ø"/>
              <a:defRPr/>
            </a:pPr>
            <a:endParaRPr lang="en-US" altLang="en-US" sz="2400" dirty="0">
              <a:solidFill>
                <a:srgbClr val="0F5494"/>
              </a:solidFill>
              <a:latin typeface="+mn-lt"/>
            </a:endParaRPr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>
              <a:solidFill>
                <a:srgbClr val="0F5494"/>
              </a:solidFill>
              <a:latin typeface="+mn-lt"/>
            </a:endParaRPr>
          </a:p>
          <a:p>
            <a:pPr marL="800100" lvl="2" indent="0" eaLnBrk="1" hangingPunct="1">
              <a:lnSpc>
                <a:spcPct val="80000"/>
              </a:lnSpc>
              <a:defRPr/>
            </a:pPr>
            <a:endParaRPr lang="en-GB" altLang="en-US" sz="2000" b="1" dirty="0" smtClean="0">
              <a:solidFill>
                <a:srgbClr val="0C79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06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484DEB-4EA1-43B4-89AB-EEDF72BBF4FE}" type="slidenum">
              <a:rPr kumimoji="0" lang="en-GB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/>
            </a:r>
            <a:br>
              <a:rPr lang="en-GB" altLang="en-US" sz="2400" smtClean="0"/>
            </a:br>
            <a:r>
              <a:rPr lang="en-GB" altLang="en-US" sz="2400" smtClean="0"/>
              <a:t> </a:t>
            </a:r>
            <a:endParaRPr lang="en-US" altLang="en-US" sz="4400" u="sng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457200" y="1524000"/>
            <a:ext cx="9296399" cy="4648200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GB" altLang="en-US" b="1" i="0" dirty="0" smtClean="0"/>
              <a:t>SLIC campaign on MSD’s 2020 - 2021</a:t>
            </a:r>
            <a:endParaRPr lang="fr-BE" altLang="en-US" b="1" i="0" dirty="0" smtClean="0"/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 smtClean="0">
              <a:solidFill>
                <a:srgbClr val="0F5494"/>
              </a:solidFill>
              <a:latin typeface="+mn-lt"/>
            </a:endParaRPr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u="sng" dirty="0" smtClean="0">
                <a:solidFill>
                  <a:srgbClr val="0F5494"/>
                </a:solidFill>
                <a:latin typeface="+mn-lt"/>
              </a:rPr>
              <a:t>SLIC Campaign 2020-2021:</a:t>
            </a:r>
          </a:p>
          <a:p>
            <a:pPr lvl="4" indent="-342900" eaLnBrk="1" hangingPunct="1">
              <a:buFont typeface="Wingdings" panose="05000000000000000000" pitchFamily="2" charset="2"/>
              <a:buChar char="Ø"/>
              <a:defRPr/>
            </a:pPr>
            <a:endParaRPr lang="en-US" altLang="en-US" sz="1000" dirty="0" smtClean="0">
              <a:solidFill>
                <a:srgbClr val="0F5494"/>
              </a:solidFill>
              <a:latin typeface="+mn-lt"/>
            </a:endParaRPr>
          </a:p>
          <a:p>
            <a:pPr lvl="4" indent="-342900" algn="just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solidFill>
                  <a:srgbClr val="0F5494"/>
                </a:solidFill>
                <a:latin typeface="+mn-lt"/>
              </a:rPr>
              <a:t>Special focus on enforcement of relevant EU OSH legislation in the sector of hairdressers during </a:t>
            </a:r>
            <a:r>
              <a:rPr lang="en-US" altLang="en-US" dirty="0" smtClean="0">
                <a:solidFill>
                  <a:srgbClr val="0F5494"/>
                </a:solidFill>
                <a:latin typeface="+mn-lt"/>
              </a:rPr>
              <a:t>SLIC Campaign </a:t>
            </a:r>
            <a:r>
              <a:rPr lang="en-US" altLang="en-US" dirty="0">
                <a:solidFill>
                  <a:srgbClr val="0F5494"/>
                </a:solidFill>
                <a:latin typeface="+mn-lt"/>
              </a:rPr>
              <a:t>on MSD </a:t>
            </a:r>
            <a:r>
              <a:rPr lang="en-US" altLang="en-US" dirty="0" smtClean="0">
                <a:solidFill>
                  <a:srgbClr val="0F5494"/>
                </a:solidFill>
                <a:latin typeface="+mn-lt"/>
              </a:rPr>
              <a:t>2020-2021</a:t>
            </a:r>
          </a:p>
          <a:p>
            <a:pPr marL="1714500" lvl="4" indent="0" algn="just" eaLnBrk="1" hangingPunct="1">
              <a:buNone/>
              <a:defRPr/>
            </a:pPr>
            <a:endParaRPr lang="en-GB" altLang="en-US" dirty="0">
              <a:solidFill>
                <a:srgbClr val="0F5494"/>
              </a:solidFill>
              <a:latin typeface="+mn-lt"/>
            </a:endParaRPr>
          </a:p>
          <a:p>
            <a:pPr lvl="4" indent="-342900" algn="just" eaLnBrk="1" hangingPunct="1">
              <a:buFont typeface="Wingdings" panose="05000000000000000000" pitchFamily="2" charset="2"/>
              <a:buChar char="Ø"/>
              <a:defRPr/>
            </a:pP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Specific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concerns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from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hairdressers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sector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to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be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taken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into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account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during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preparation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of the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campaign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(as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Member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States 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have 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to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agree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on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different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issues, for instance in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which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sectors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they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>
                <a:solidFill>
                  <a:srgbClr val="0F5494"/>
                </a:solidFill>
                <a:latin typeface="+mn-lt"/>
              </a:rPr>
              <a:t>will</a:t>
            </a:r>
            <a:r>
              <a:rPr lang="fr-BE" altLang="en-US" dirty="0">
                <a:solidFill>
                  <a:srgbClr val="0F5494"/>
                </a:solidFill>
                <a:latin typeface="+mn-lt"/>
              </a:rPr>
              <a:t> carry out the 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inspections</a:t>
            </a:r>
            <a:r>
              <a:rPr lang="fr-BE" altLang="en-US" smtClean="0">
                <a:solidFill>
                  <a:srgbClr val="0F5494"/>
                </a:solidFill>
                <a:latin typeface="+mn-lt"/>
              </a:rPr>
              <a:t>, on draft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common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background documents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such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as  questionnaires, guidelines for inspection, etc.)</a:t>
            </a:r>
            <a:endParaRPr lang="fr-BE" altLang="en-US" dirty="0">
              <a:solidFill>
                <a:srgbClr val="0F5494"/>
              </a:solidFill>
              <a:latin typeface="+mn-lt"/>
            </a:endParaRPr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>
              <a:solidFill>
                <a:srgbClr val="0F5494"/>
              </a:solidFill>
              <a:latin typeface="+mn-lt"/>
            </a:endParaRPr>
          </a:p>
          <a:p>
            <a:pPr marL="800100" lvl="2" indent="0" eaLnBrk="1" hangingPunct="1">
              <a:lnSpc>
                <a:spcPct val="80000"/>
              </a:lnSpc>
              <a:defRPr/>
            </a:pPr>
            <a:endParaRPr lang="en-GB" altLang="en-US" sz="2000" b="1" dirty="0" smtClean="0">
              <a:solidFill>
                <a:srgbClr val="0C79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44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PL_B3_Oct_2012 CGE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EMPL_B3_Oct_2012 CGE</Template>
  <TotalTime>929</TotalTime>
  <Words>188</Words>
  <Application>Microsoft Office PowerPoint</Application>
  <PresentationFormat>On-screen Show (4:3)</PresentationFormat>
  <Paragraphs>36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EMPL_B3_Oct_2012 CGE</vt:lpstr>
      <vt:lpstr> Hairdressing sector  Occupational health and safety  SLIC   DG Employment, Social Affairs and Inclusion  DG EMPL.B  Health and Safety       </vt:lpstr>
      <vt:lpstr>  </vt:lpstr>
      <vt:lpstr>  </vt:lpstr>
      <vt:lpstr> 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COMMISSION DG Employment, Social Affairs and Inclusion Health, Safety and Hygiene at work</dc:title>
  <dc:creator>GAMAN Alice (EMPL)</dc:creator>
  <cp:lastModifiedBy>FINNE Sylvie (EMPL)</cp:lastModifiedBy>
  <cp:revision>185</cp:revision>
  <cp:lastPrinted>2018-06-18T11:05:21Z</cp:lastPrinted>
  <dcterms:created xsi:type="dcterms:W3CDTF">2012-10-04T08:26:32Z</dcterms:created>
  <dcterms:modified xsi:type="dcterms:W3CDTF">2018-09-17T14:56:03Z</dcterms:modified>
</cp:coreProperties>
</file>