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75" r:id="rId2"/>
    <p:sldId id="276" r:id="rId3"/>
    <p:sldId id="277" r:id="rId4"/>
    <p:sldId id="278" r:id="rId5"/>
    <p:sldId id="279" r:id="rId6"/>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E300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12" autoAdjust="0"/>
    <p:restoredTop sz="93457" autoAdjust="0"/>
  </p:normalViewPr>
  <p:slideViewPr>
    <p:cSldViewPr>
      <p:cViewPr>
        <p:scale>
          <a:sx n="99" d="100"/>
          <a:sy n="99" d="100"/>
        </p:scale>
        <p:origin x="-426" y="9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2"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l-NL"/>
          </a:p>
        </p:txBody>
      </p:sp>
      <p:sp>
        <p:nvSpPr>
          <p:cNvPr id="98307" name="Rectangle 3"/>
          <p:cNvSpPr>
            <a:spLocks noGrp="1" noChangeArrowheads="1"/>
          </p:cNvSpPr>
          <p:nvPr>
            <p:ph type="dt" sz="quarter" idx="1"/>
          </p:nvPr>
        </p:nvSpPr>
        <p:spPr bwMode="auto">
          <a:xfrm>
            <a:off x="3850434"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l-NL"/>
          </a:p>
        </p:txBody>
      </p:sp>
      <p:sp>
        <p:nvSpPr>
          <p:cNvPr id="98308" name="Rectangle 4"/>
          <p:cNvSpPr>
            <a:spLocks noGrp="1" noChangeArrowheads="1"/>
          </p:cNvSpPr>
          <p:nvPr>
            <p:ph type="ftr" sz="quarter" idx="2"/>
          </p:nvPr>
        </p:nvSpPr>
        <p:spPr bwMode="auto">
          <a:xfrm>
            <a:off x="2"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l-NL"/>
          </a:p>
        </p:txBody>
      </p:sp>
      <p:sp>
        <p:nvSpPr>
          <p:cNvPr id="98309" name="Rectangle 5"/>
          <p:cNvSpPr>
            <a:spLocks noGrp="1" noChangeArrowheads="1"/>
          </p:cNvSpPr>
          <p:nvPr>
            <p:ph type="sldNum" sz="quarter" idx="3"/>
          </p:nvPr>
        </p:nvSpPr>
        <p:spPr bwMode="auto">
          <a:xfrm>
            <a:off x="3850434"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BC662DF4-1D65-4FC6-AAA1-CEBC761A4659}" type="slidenum">
              <a:rPr lang="nl-NL"/>
              <a:pPr>
                <a:defRPr/>
              </a:pPr>
              <a:t>‹nr.›</a:t>
            </a:fld>
            <a:endParaRPr lang="nl-NL"/>
          </a:p>
        </p:txBody>
      </p:sp>
    </p:spTree>
    <p:extLst>
      <p:ext uri="{BB962C8B-B14F-4D97-AF65-F5344CB8AC3E}">
        <p14:creationId xmlns:p14="http://schemas.microsoft.com/office/powerpoint/2010/main" val="2689190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l-NL"/>
          </a:p>
        </p:txBody>
      </p:sp>
      <p:sp>
        <p:nvSpPr>
          <p:cNvPr id="3075" name="Rectangle 3"/>
          <p:cNvSpPr>
            <a:spLocks noGrp="1" noChangeArrowheads="1"/>
          </p:cNvSpPr>
          <p:nvPr>
            <p:ph type="dt" idx="1"/>
          </p:nvPr>
        </p:nvSpPr>
        <p:spPr bwMode="auto">
          <a:xfrm>
            <a:off x="3850434" y="0"/>
            <a:ext cx="2945660" cy="49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l-NL"/>
          </a:p>
        </p:txBody>
      </p:sp>
      <p:sp>
        <p:nvSpPr>
          <p:cNvPr id="1034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79768" y="4715273"/>
            <a:ext cx="5438140" cy="4466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3078" name="Rectangle 6"/>
          <p:cNvSpPr>
            <a:spLocks noGrp="1" noChangeArrowheads="1"/>
          </p:cNvSpPr>
          <p:nvPr>
            <p:ph type="ftr" sz="quarter" idx="4"/>
          </p:nvPr>
        </p:nvSpPr>
        <p:spPr bwMode="auto">
          <a:xfrm>
            <a:off x="2"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l-NL"/>
          </a:p>
        </p:txBody>
      </p:sp>
      <p:sp>
        <p:nvSpPr>
          <p:cNvPr id="3079" name="Rectangle 7"/>
          <p:cNvSpPr>
            <a:spLocks noGrp="1" noChangeArrowheads="1"/>
          </p:cNvSpPr>
          <p:nvPr>
            <p:ph type="sldNum" sz="quarter" idx="5"/>
          </p:nvPr>
        </p:nvSpPr>
        <p:spPr bwMode="auto">
          <a:xfrm>
            <a:off x="3850434" y="9428961"/>
            <a:ext cx="2945660" cy="496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85F6A464-7B6A-4C2E-BFA7-BECDB07F19BA}" type="slidenum">
              <a:rPr lang="nl-NL"/>
              <a:pPr>
                <a:defRPr/>
              </a:pPr>
              <a:t>‹nr.›</a:t>
            </a:fld>
            <a:endParaRPr lang="nl-NL"/>
          </a:p>
        </p:txBody>
      </p:sp>
    </p:spTree>
    <p:extLst>
      <p:ext uri="{BB962C8B-B14F-4D97-AF65-F5344CB8AC3E}">
        <p14:creationId xmlns:p14="http://schemas.microsoft.com/office/powerpoint/2010/main" val="4241480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de ondertitelstijl van het model te bewerken</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A536F24-E9D2-4BDD-BA0A-DC87707E1A49}" type="slidenum">
              <a:rPr lang="nl-NL"/>
              <a:pPr>
                <a:defRPr/>
              </a:pPr>
              <a:t>‹nr.›</a:t>
            </a:fld>
            <a:endParaRPr lang="nl-NL"/>
          </a:p>
        </p:txBody>
      </p:sp>
    </p:spTree>
    <p:extLst>
      <p:ext uri="{BB962C8B-B14F-4D97-AF65-F5344CB8AC3E}">
        <p14:creationId xmlns:p14="http://schemas.microsoft.com/office/powerpoint/2010/main" val="3831845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912CC2B7-AD20-4B38-BFE4-CE5FCD24AD63}" type="slidenum">
              <a:rPr lang="nl-NL"/>
              <a:pPr>
                <a:defRPr/>
              </a:pPr>
              <a:t>‹nr.›</a:t>
            </a:fld>
            <a:endParaRPr lang="nl-NL"/>
          </a:p>
        </p:txBody>
      </p:sp>
    </p:spTree>
    <p:extLst>
      <p:ext uri="{BB962C8B-B14F-4D97-AF65-F5344CB8AC3E}">
        <p14:creationId xmlns:p14="http://schemas.microsoft.com/office/powerpoint/2010/main" val="3784308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683A91EB-A1DF-4A8C-A36F-C71AE8BCB114}" type="slidenum">
              <a:rPr lang="nl-NL"/>
              <a:pPr>
                <a:defRPr/>
              </a:pPr>
              <a:t>‹nr.›</a:t>
            </a:fld>
            <a:endParaRPr lang="nl-NL"/>
          </a:p>
        </p:txBody>
      </p:sp>
    </p:spTree>
    <p:extLst>
      <p:ext uri="{BB962C8B-B14F-4D97-AF65-F5344CB8AC3E}">
        <p14:creationId xmlns:p14="http://schemas.microsoft.com/office/powerpoint/2010/main" val="2396867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FD4026F-70D8-4CAB-B30C-CFF4A5D67A83}" type="slidenum">
              <a:rPr lang="nl-NL"/>
              <a:pPr>
                <a:defRPr/>
              </a:pPr>
              <a:t>‹nr.›</a:t>
            </a:fld>
            <a:endParaRPr lang="nl-NL"/>
          </a:p>
        </p:txBody>
      </p:sp>
    </p:spTree>
    <p:extLst>
      <p:ext uri="{BB962C8B-B14F-4D97-AF65-F5344CB8AC3E}">
        <p14:creationId xmlns:p14="http://schemas.microsoft.com/office/powerpoint/2010/main" val="1713660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3D66172-46D0-4D65-9373-5FCE67595AE3}" type="slidenum">
              <a:rPr lang="nl-NL"/>
              <a:pPr>
                <a:defRPr/>
              </a:pPr>
              <a:t>‹nr.›</a:t>
            </a:fld>
            <a:endParaRPr lang="nl-NL"/>
          </a:p>
        </p:txBody>
      </p:sp>
    </p:spTree>
    <p:extLst>
      <p:ext uri="{BB962C8B-B14F-4D97-AF65-F5344CB8AC3E}">
        <p14:creationId xmlns:p14="http://schemas.microsoft.com/office/powerpoint/2010/main" val="2376266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4E174A4-2E87-496C-8D2A-8D03A111D698}" type="slidenum">
              <a:rPr lang="nl-NL"/>
              <a:pPr>
                <a:defRPr/>
              </a:pPr>
              <a:t>‹nr.›</a:t>
            </a:fld>
            <a:endParaRPr lang="nl-NL"/>
          </a:p>
        </p:txBody>
      </p:sp>
    </p:spTree>
    <p:extLst>
      <p:ext uri="{BB962C8B-B14F-4D97-AF65-F5344CB8AC3E}">
        <p14:creationId xmlns:p14="http://schemas.microsoft.com/office/powerpoint/2010/main" val="1871077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232A8D65-BDCB-4A0E-8477-33B8536A0D7F}" type="slidenum">
              <a:rPr lang="nl-NL"/>
              <a:pPr>
                <a:defRPr/>
              </a:pPr>
              <a:t>‹nr.›</a:t>
            </a:fld>
            <a:endParaRPr lang="nl-NL"/>
          </a:p>
        </p:txBody>
      </p:sp>
    </p:spTree>
    <p:extLst>
      <p:ext uri="{BB962C8B-B14F-4D97-AF65-F5344CB8AC3E}">
        <p14:creationId xmlns:p14="http://schemas.microsoft.com/office/powerpoint/2010/main" val="1601799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C0C0D3DC-FAA6-4002-9778-FE8EBB3A4DA1}" type="slidenum">
              <a:rPr lang="nl-NL"/>
              <a:pPr>
                <a:defRPr/>
              </a:pPr>
              <a:t>‹nr.›</a:t>
            </a:fld>
            <a:endParaRPr lang="nl-NL"/>
          </a:p>
        </p:txBody>
      </p:sp>
    </p:spTree>
    <p:extLst>
      <p:ext uri="{BB962C8B-B14F-4D97-AF65-F5344CB8AC3E}">
        <p14:creationId xmlns:p14="http://schemas.microsoft.com/office/powerpoint/2010/main" val="3299204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05B67543-035B-4DCA-8653-8E6F0786847F}" type="slidenum">
              <a:rPr lang="nl-NL"/>
              <a:pPr>
                <a:defRPr/>
              </a:pPr>
              <a:t>‹nr.›</a:t>
            </a:fld>
            <a:endParaRPr lang="nl-NL"/>
          </a:p>
        </p:txBody>
      </p:sp>
    </p:spTree>
    <p:extLst>
      <p:ext uri="{BB962C8B-B14F-4D97-AF65-F5344CB8AC3E}">
        <p14:creationId xmlns:p14="http://schemas.microsoft.com/office/powerpoint/2010/main" val="4254806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AAD0925E-93DA-4267-9ABD-B2343109EB42}" type="slidenum">
              <a:rPr lang="nl-NL"/>
              <a:pPr>
                <a:defRPr/>
              </a:pPr>
              <a:t>‹nr.›</a:t>
            </a:fld>
            <a:endParaRPr lang="nl-NL"/>
          </a:p>
        </p:txBody>
      </p:sp>
    </p:spTree>
    <p:extLst>
      <p:ext uri="{BB962C8B-B14F-4D97-AF65-F5344CB8AC3E}">
        <p14:creationId xmlns:p14="http://schemas.microsoft.com/office/powerpoint/2010/main" val="3377649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4CD58D4-A608-4534-B0E5-93225DCC1350}" type="slidenum">
              <a:rPr lang="nl-NL"/>
              <a:pPr>
                <a:defRPr/>
              </a:pPr>
              <a:t>‹nr.›</a:t>
            </a:fld>
            <a:endParaRPr lang="nl-NL"/>
          </a:p>
        </p:txBody>
      </p:sp>
    </p:spTree>
    <p:extLst>
      <p:ext uri="{BB962C8B-B14F-4D97-AF65-F5344CB8AC3E}">
        <p14:creationId xmlns:p14="http://schemas.microsoft.com/office/powerpoint/2010/main" val="1764887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l-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nl-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93A9312-8365-4670-B129-C75F64E01DF4}"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p:txBody>
          <a:bodyPr/>
          <a:lstStyle/>
          <a:p>
            <a:pPr algn="ctr" eaLnBrk="1" hangingPunct="1">
              <a:buFontTx/>
              <a:buNone/>
            </a:pPr>
            <a:r>
              <a:rPr lang="nl-NL" sz="4000" dirty="0" smtClean="0"/>
              <a:t>Presentation of </a:t>
            </a:r>
          </a:p>
          <a:p>
            <a:pPr algn="ctr" eaLnBrk="1" hangingPunct="1">
              <a:buFontTx/>
              <a:buNone/>
            </a:pPr>
            <a:endParaRPr lang="nl-NL" sz="4000" dirty="0" smtClean="0"/>
          </a:p>
          <a:p>
            <a:pPr algn="ctr" eaLnBrk="1" hangingPunct="1">
              <a:buFontTx/>
              <a:buNone/>
            </a:pPr>
            <a:r>
              <a:rPr lang="nl-NL" dirty="0" smtClean="0">
                <a:solidFill>
                  <a:srgbClr val="CC3399"/>
                </a:solidFill>
              </a:rPr>
              <a:t>CAMERA ITALIANA ACCONCIATURA</a:t>
            </a:r>
          </a:p>
          <a:p>
            <a:pPr algn="ctr" eaLnBrk="1" hangingPunct="1">
              <a:buFontTx/>
              <a:buNone/>
            </a:pPr>
            <a:r>
              <a:rPr lang="nl-NL" dirty="0" smtClean="0">
                <a:solidFill>
                  <a:srgbClr val="CC3399"/>
                </a:solidFill>
              </a:rPr>
              <a:t>ITALY</a:t>
            </a:r>
          </a:p>
          <a:p>
            <a:pPr algn="ctr" eaLnBrk="1" hangingPunct="1">
              <a:buFontTx/>
              <a:buNone/>
            </a:pPr>
            <a:endParaRPr lang="nl-NL" dirty="0" smtClean="0">
              <a:solidFill>
                <a:srgbClr val="CC3399"/>
              </a:solidFill>
            </a:endParaRPr>
          </a:p>
          <a:p>
            <a:pPr algn="ctr" eaLnBrk="1" hangingPunct="1">
              <a:buFontTx/>
              <a:buNone/>
            </a:pPr>
            <a:endParaRPr lang="nl-NL" sz="4400" dirty="0" smtClean="0">
              <a:solidFill>
                <a:srgbClr val="CC3399"/>
              </a:solidFill>
            </a:endParaRPr>
          </a:p>
        </p:txBody>
      </p:sp>
      <p:pic>
        <p:nvPicPr>
          <p:cNvPr id="26627" name="Picture 4" descr="logo_4f_1"/>
          <p:cNvPicPr>
            <a:picLocks noGrp="1" noChangeAspect="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a:xfrm>
            <a:off x="539552" y="260648"/>
            <a:ext cx="5164137"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4149080"/>
            <a:ext cx="1622425"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p:txBody>
          <a:bodyPr/>
          <a:lstStyle/>
          <a:p>
            <a:pPr marL="0" lvl="0" indent="0">
              <a:buNone/>
            </a:pPr>
            <a:r>
              <a:rPr lang="de-DE" sz="1600" dirty="0" err="1" smtClean="0"/>
              <a:t>Our</a:t>
            </a:r>
            <a:r>
              <a:rPr lang="de-DE" sz="1600" dirty="0" smtClean="0"/>
              <a:t> </a:t>
            </a:r>
            <a:r>
              <a:rPr lang="de-DE" sz="1600" dirty="0" err="1" smtClean="0"/>
              <a:t>vision</a:t>
            </a:r>
            <a:r>
              <a:rPr lang="de-DE" sz="1600" dirty="0" smtClean="0"/>
              <a:t> </a:t>
            </a:r>
            <a:r>
              <a:rPr lang="de-DE" sz="1600" dirty="0"/>
              <a:t>on </a:t>
            </a:r>
            <a:r>
              <a:rPr lang="de-DE" sz="1600" dirty="0" err="1"/>
              <a:t>the</a:t>
            </a:r>
            <a:r>
              <a:rPr lang="de-DE" sz="1600" dirty="0"/>
              <a:t> </a:t>
            </a:r>
            <a:r>
              <a:rPr lang="de-DE" sz="1600" dirty="0" err="1"/>
              <a:t>main</a:t>
            </a:r>
            <a:r>
              <a:rPr lang="de-DE" sz="1600" dirty="0"/>
              <a:t> 3 </a:t>
            </a:r>
            <a:r>
              <a:rPr lang="de-DE" sz="1600" dirty="0" err="1"/>
              <a:t>chances</a:t>
            </a:r>
            <a:r>
              <a:rPr lang="de-DE" sz="1600" dirty="0"/>
              <a:t> </a:t>
            </a:r>
            <a:r>
              <a:rPr lang="de-DE" sz="1600" dirty="0" err="1"/>
              <a:t>for</a:t>
            </a:r>
            <a:r>
              <a:rPr lang="de-DE" sz="1600" dirty="0"/>
              <a:t> </a:t>
            </a:r>
            <a:r>
              <a:rPr lang="de-DE" sz="1600" dirty="0" err="1"/>
              <a:t>hairdressing</a:t>
            </a:r>
            <a:r>
              <a:rPr lang="de-DE" sz="1600" dirty="0"/>
              <a:t> </a:t>
            </a:r>
            <a:r>
              <a:rPr lang="de-DE" sz="1600" dirty="0" err="1"/>
              <a:t>salons</a:t>
            </a:r>
            <a:r>
              <a:rPr lang="de-DE" sz="1600" dirty="0"/>
              <a:t> in </a:t>
            </a:r>
            <a:r>
              <a:rPr lang="de-DE" sz="1600" dirty="0" err="1"/>
              <a:t>the</a:t>
            </a:r>
            <a:r>
              <a:rPr lang="de-DE" sz="1600" dirty="0"/>
              <a:t> </a:t>
            </a:r>
            <a:r>
              <a:rPr lang="de-DE" sz="1600" dirty="0" err="1"/>
              <a:t>coming</a:t>
            </a:r>
            <a:r>
              <a:rPr lang="de-DE" sz="1600" dirty="0"/>
              <a:t> 5 </a:t>
            </a:r>
            <a:r>
              <a:rPr lang="de-DE" sz="1600" dirty="0" err="1"/>
              <a:t>years</a:t>
            </a:r>
            <a:r>
              <a:rPr lang="de-DE" sz="1600" dirty="0" smtClean="0"/>
              <a:t>.</a:t>
            </a:r>
            <a:endParaRPr lang="nl-NL" sz="1600" dirty="0"/>
          </a:p>
          <a:p>
            <a:pPr marL="0" indent="0">
              <a:buNone/>
            </a:pPr>
            <a:r>
              <a:rPr lang="en-US" sz="1600" dirty="0"/>
              <a:t>a. The market seeks the </a:t>
            </a:r>
            <a:r>
              <a:rPr lang="en-US" sz="1600" dirty="0" smtClean="0"/>
              <a:t>specialization: </a:t>
            </a:r>
            <a:r>
              <a:rPr lang="en-US" sz="1600" dirty="0"/>
              <a:t>therefore qualified  hairdressers have a chance to </a:t>
            </a:r>
            <a:r>
              <a:rPr lang="en-US" sz="1600" dirty="0" smtClean="0"/>
              <a:t>maintain </a:t>
            </a:r>
            <a:r>
              <a:rPr lang="en-US" sz="1600" dirty="0"/>
              <a:t>or increase </a:t>
            </a:r>
            <a:r>
              <a:rPr lang="en-US" sz="1600" dirty="0" smtClean="0"/>
              <a:t>their </a:t>
            </a:r>
            <a:r>
              <a:rPr lang="en-US" sz="1600" dirty="0"/>
              <a:t>activities;</a:t>
            </a:r>
          </a:p>
          <a:p>
            <a:pPr marL="0" indent="0">
              <a:buNone/>
            </a:pPr>
            <a:r>
              <a:rPr lang="en-US" sz="1600" dirty="0"/>
              <a:t>b. The customer demand  is changing, because </a:t>
            </a:r>
            <a:r>
              <a:rPr lang="en-US" sz="1600" dirty="0" smtClean="0"/>
              <a:t>of </a:t>
            </a:r>
            <a:r>
              <a:rPr lang="en-US" sz="1600" dirty="0"/>
              <a:t>many reasons: therefore the use oft he new technologies and new communication services, will allow the personalization oft he service offer, can improve the offer of services, the relationship with the customers;</a:t>
            </a:r>
          </a:p>
          <a:p>
            <a:pPr marL="0" indent="0">
              <a:buNone/>
            </a:pPr>
            <a:r>
              <a:rPr lang="en-US" sz="1600" dirty="0"/>
              <a:t>c</a:t>
            </a:r>
            <a:r>
              <a:rPr lang="en-US" sz="1600" dirty="0" smtClean="0"/>
              <a:t>. the </a:t>
            </a:r>
            <a:r>
              <a:rPr lang="en-US" sz="1600" dirty="0"/>
              <a:t>customers are willing to trust the </a:t>
            </a:r>
            <a:r>
              <a:rPr lang="en-US" sz="1600" dirty="0" smtClean="0"/>
              <a:t>hairdressers </a:t>
            </a:r>
            <a:r>
              <a:rPr lang="en-US" sz="1600" dirty="0"/>
              <a:t>regarding the safety oft he products: therefore the selling oft he products by salons through the </a:t>
            </a:r>
            <a:r>
              <a:rPr lang="en-US" sz="1600" dirty="0" smtClean="0"/>
              <a:t>e-commerce </a:t>
            </a:r>
            <a:r>
              <a:rPr lang="en-US" sz="1600" dirty="0"/>
              <a:t>can</a:t>
            </a:r>
          </a:p>
          <a:p>
            <a:pPr marL="0" indent="0">
              <a:buNone/>
            </a:pPr>
            <a:r>
              <a:rPr lang="en-US" sz="1600" dirty="0"/>
              <a:t>increase the salons income.</a:t>
            </a:r>
          </a:p>
          <a:p>
            <a:pPr marL="0" indent="0">
              <a:buNone/>
            </a:pPr>
            <a:r>
              <a:rPr lang="en-US" sz="1600" dirty="0"/>
              <a:t>d. The attention towards safety of cosmetic products  and work </a:t>
            </a:r>
            <a:r>
              <a:rPr lang="en-US" sz="1600" dirty="0" smtClean="0"/>
              <a:t>environment: </a:t>
            </a:r>
            <a:r>
              <a:rPr lang="en-US" sz="1600" dirty="0"/>
              <a:t>these new trend verifiable in the new culture oft he consumer, suggest a </a:t>
            </a:r>
            <a:r>
              <a:rPr lang="en-US" sz="1600" dirty="0" smtClean="0"/>
              <a:t>relationship </a:t>
            </a:r>
            <a:r>
              <a:rPr lang="en-US" sz="1600" dirty="0"/>
              <a:t>oft he Hairdresser Association with the Cosmetic Association  and the </a:t>
            </a:r>
            <a:r>
              <a:rPr lang="en-US" sz="1600" dirty="0" smtClean="0"/>
              <a:t>Consumer </a:t>
            </a:r>
            <a:r>
              <a:rPr lang="en-US" sz="1600" dirty="0"/>
              <a:t>Association. The aim </a:t>
            </a:r>
            <a:r>
              <a:rPr lang="en-US" sz="1600" dirty="0" smtClean="0"/>
              <a:t>is to promote  </a:t>
            </a:r>
            <a:r>
              <a:rPr lang="en-US" sz="1600" dirty="0"/>
              <a:t>research in this field, and the orientation oft he </a:t>
            </a:r>
            <a:r>
              <a:rPr lang="en-US" sz="1600" dirty="0" smtClean="0"/>
              <a:t>consumers towards </a:t>
            </a:r>
            <a:r>
              <a:rPr lang="en-US" sz="1600" dirty="0"/>
              <a:t>the use of  safe products and </a:t>
            </a:r>
            <a:r>
              <a:rPr lang="en-US" sz="1600" dirty="0" smtClean="0"/>
              <a:t>environment</a:t>
            </a:r>
            <a:r>
              <a:rPr lang="en-US" sz="2400" dirty="0"/>
              <a:t>.</a:t>
            </a:r>
          </a:p>
          <a:p>
            <a:pPr marL="0" indent="0">
              <a:buNone/>
            </a:pPr>
            <a:endParaRPr lang="en-US" sz="2400" dirty="0"/>
          </a:p>
          <a:p>
            <a:pPr marL="0" indent="0">
              <a:buNone/>
            </a:pPr>
            <a:endParaRPr lang="nl-NL" sz="2400" dirty="0"/>
          </a:p>
          <a:p>
            <a:pPr marL="457200" indent="-457200">
              <a:buFont typeface="+mj-lt"/>
              <a:buAutoNum type="arabicPeriod"/>
            </a:pPr>
            <a:r>
              <a:rPr lang="nl-NL" sz="2400" dirty="0" smtClean="0"/>
              <a:t>....</a:t>
            </a:r>
          </a:p>
          <a:p>
            <a:pPr marL="457200" indent="-457200">
              <a:buFont typeface="+mj-lt"/>
              <a:buAutoNum type="arabicPeriod"/>
            </a:pPr>
            <a:r>
              <a:rPr lang="nl-NL" sz="2400" dirty="0" smtClean="0"/>
              <a:t>....</a:t>
            </a:r>
          </a:p>
          <a:p>
            <a:pPr marL="457200" indent="-457200">
              <a:buFont typeface="+mj-lt"/>
              <a:buAutoNum type="arabicPeriod"/>
            </a:pPr>
            <a:r>
              <a:rPr lang="nl-NL" sz="2400" dirty="0" smtClean="0"/>
              <a:t>....</a:t>
            </a:r>
            <a:endParaRPr lang="de-DE" sz="2400" dirty="0"/>
          </a:p>
        </p:txBody>
      </p:sp>
      <p:sp>
        <p:nvSpPr>
          <p:cNvPr id="2" name="Titel 1"/>
          <p:cNvSpPr>
            <a:spLocks noGrp="1"/>
          </p:cNvSpPr>
          <p:nvPr>
            <p:ph type="title"/>
          </p:nvPr>
        </p:nvSpPr>
        <p:spPr>
          <a:solidFill>
            <a:srgbClr val="CC3399"/>
          </a:solidFill>
        </p:spPr>
        <p:txBody>
          <a:bodyPr/>
          <a:lstStyle/>
          <a:p>
            <a:pPr algn="l">
              <a:spcAft>
                <a:spcPts val="0"/>
              </a:spcAft>
            </a:pPr>
            <a:r>
              <a:rPr lang="en-GB" b="1" kern="1200" dirty="0" smtClean="0">
                <a:solidFill>
                  <a:srgbClr val="FFFFFF"/>
                </a:solidFill>
                <a:latin typeface="Futura Md BT"/>
              </a:rPr>
              <a:t/>
            </a:r>
            <a:br>
              <a:rPr lang="en-GB" b="1" kern="1200" dirty="0" smtClean="0">
                <a:solidFill>
                  <a:srgbClr val="FFFFFF"/>
                </a:solidFill>
                <a:latin typeface="Futura Md BT"/>
              </a:rPr>
            </a:br>
            <a:r>
              <a:rPr lang="en-GB" b="1" kern="1200" dirty="0" smtClean="0">
                <a:solidFill>
                  <a:srgbClr val="FFFFFF"/>
                </a:solidFill>
                <a:latin typeface="Futura Md BT"/>
              </a:rPr>
              <a:t>Chances hairdressing salons</a:t>
            </a:r>
            <a:r>
              <a:rPr lang="nl-NL" sz="4000" dirty="0">
                <a:latin typeface="Times New Roman"/>
                <a:ea typeface="Times New Roman"/>
              </a:rPr>
              <a:t/>
            </a:r>
            <a:br>
              <a:rPr lang="nl-NL" sz="4000" dirty="0">
                <a:latin typeface="Times New Roman"/>
                <a:ea typeface="Times New Roman"/>
              </a:rPr>
            </a:br>
            <a:endParaRPr lang="nl-NL" dirty="0"/>
          </a:p>
        </p:txBody>
      </p:sp>
    </p:spTree>
    <p:extLst>
      <p:ext uri="{BB962C8B-B14F-4D97-AF65-F5344CB8AC3E}">
        <p14:creationId xmlns:p14="http://schemas.microsoft.com/office/powerpoint/2010/main" val="1440819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p:txBody>
          <a:bodyPr/>
          <a:lstStyle/>
          <a:p>
            <a:pPr marL="0" lvl="0" indent="0">
              <a:buNone/>
            </a:pPr>
            <a:r>
              <a:rPr lang="en-US" sz="2400" dirty="0" smtClean="0"/>
              <a:t>Our vision </a:t>
            </a:r>
            <a:r>
              <a:rPr lang="en-US" sz="2400" dirty="0"/>
              <a:t>on the main 3 threats for hairdressing salons in the coming 5 years.</a:t>
            </a:r>
            <a:endParaRPr lang="nl-NL" sz="2400" dirty="0"/>
          </a:p>
          <a:p>
            <a:pPr marL="0" indent="0">
              <a:buNone/>
            </a:pPr>
            <a:endParaRPr lang="nl-NL" sz="2400" dirty="0"/>
          </a:p>
          <a:p>
            <a:pPr marL="457200" indent="-457200">
              <a:buFont typeface="+mj-lt"/>
              <a:buAutoNum type="arabicPeriod"/>
            </a:pPr>
            <a:r>
              <a:rPr lang="en-US" sz="1600" dirty="0"/>
              <a:t>a.	The high level of taxation and the labor costs, have negative effects on </a:t>
            </a:r>
            <a:r>
              <a:rPr lang="en-US" sz="1600" dirty="0" smtClean="0"/>
              <a:t>fighting </a:t>
            </a:r>
            <a:r>
              <a:rPr lang="en-US" sz="1600" dirty="0"/>
              <a:t>the irregular work</a:t>
            </a:r>
          </a:p>
          <a:p>
            <a:pPr marL="457200" indent="-457200">
              <a:buFont typeface="+mj-lt"/>
              <a:buAutoNum type="arabicPeriod"/>
            </a:pPr>
            <a:r>
              <a:rPr lang="en-US" sz="1600" dirty="0"/>
              <a:t>b.	The low level oft he image of the </a:t>
            </a:r>
            <a:r>
              <a:rPr lang="en-US" sz="1600" dirty="0" smtClean="0"/>
              <a:t>hairdressers, </a:t>
            </a:r>
            <a:r>
              <a:rPr lang="en-US" sz="1600" dirty="0"/>
              <a:t>which dimming the </a:t>
            </a:r>
            <a:r>
              <a:rPr lang="en-US" sz="1600" dirty="0" smtClean="0"/>
              <a:t>cultural </a:t>
            </a:r>
            <a:r>
              <a:rPr lang="en-US" sz="1600" dirty="0"/>
              <a:t>and economic contribution of the </a:t>
            </a:r>
            <a:r>
              <a:rPr lang="en-US" sz="1600" dirty="0" smtClean="0"/>
              <a:t>hairdresser </a:t>
            </a:r>
            <a:r>
              <a:rPr lang="en-US" sz="1600" dirty="0"/>
              <a:t>to the society and do not attract the young people.  There is an increasing attention oft he media to the </a:t>
            </a:r>
            <a:r>
              <a:rPr lang="en-US" sz="1600" dirty="0" smtClean="0"/>
              <a:t>success </a:t>
            </a:r>
            <a:r>
              <a:rPr lang="en-US" sz="1600" dirty="0"/>
              <a:t>in the profession. Television starts to make fiction which put in evidence the value oft he profession.  </a:t>
            </a:r>
          </a:p>
          <a:p>
            <a:pPr marL="457200" indent="-457200">
              <a:buFont typeface="+mj-lt"/>
              <a:buAutoNum type="arabicPeriod"/>
            </a:pPr>
            <a:r>
              <a:rPr lang="en-US" sz="1600" dirty="0"/>
              <a:t>c.	The worsening oft he general conditions for the promotion of the enterprises: therefore  the </a:t>
            </a:r>
            <a:r>
              <a:rPr lang="en-US" sz="1600" dirty="0" smtClean="0"/>
              <a:t>role </a:t>
            </a:r>
            <a:r>
              <a:rPr lang="en-US" sz="1600" dirty="0"/>
              <a:t>oft he Association, in representing the interest oft he hairdressers and in  improving the general condition and in the promoting the social dialogue remain of great importance.</a:t>
            </a:r>
          </a:p>
          <a:p>
            <a:pPr marL="457200" indent="-457200">
              <a:buFont typeface="+mj-lt"/>
              <a:buAutoNum type="arabicPeriod"/>
            </a:pPr>
            <a:r>
              <a:rPr lang="en-US" sz="1600" dirty="0"/>
              <a:t>d.	The maintaining the small size of the salons</a:t>
            </a:r>
            <a:r>
              <a:rPr lang="en-US" sz="1600" dirty="0" smtClean="0"/>
              <a:t>. </a:t>
            </a:r>
            <a:r>
              <a:rPr lang="en-US" sz="1600" dirty="0"/>
              <a:t>T</a:t>
            </a:r>
            <a:r>
              <a:rPr lang="en-US" sz="1600" dirty="0" smtClean="0"/>
              <a:t>he </a:t>
            </a:r>
            <a:r>
              <a:rPr lang="en-US" sz="1600" dirty="0"/>
              <a:t>professional individualism  hampers the aggregations, in different forms, of salons, reducing the investment capacity in innovation</a:t>
            </a:r>
          </a:p>
          <a:p>
            <a:pPr marL="0" indent="0">
              <a:buNone/>
            </a:pPr>
            <a:endParaRPr lang="nl-NL" sz="2400" dirty="0" smtClean="0"/>
          </a:p>
        </p:txBody>
      </p:sp>
      <p:sp>
        <p:nvSpPr>
          <p:cNvPr id="2" name="Titel 1"/>
          <p:cNvSpPr>
            <a:spLocks noGrp="1"/>
          </p:cNvSpPr>
          <p:nvPr>
            <p:ph type="title"/>
          </p:nvPr>
        </p:nvSpPr>
        <p:spPr>
          <a:solidFill>
            <a:srgbClr val="CC3399"/>
          </a:solidFill>
        </p:spPr>
        <p:txBody>
          <a:bodyPr/>
          <a:lstStyle/>
          <a:p>
            <a:pPr algn="l">
              <a:spcAft>
                <a:spcPts val="0"/>
              </a:spcAft>
            </a:pPr>
            <a:r>
              <a:rPr lang="en-GB" b="1" kern="1200" dirty="0" smtClean="0">
                <a:solidFill>
                  <a:srgbClr val="FFFFFF"/>
                </a:solidFill>
                <a:latin typeface="Futura Md BT"/>
              </a:rPr>
              <a:t/>
            </a:r>
            <a:br>
              <a:rPr lang="en-GB" b="1" kern="1200" dirty="0" smtClean="0">
                <a:solidFill>
                  <a:srgbClr val="FFFFFF"/>
                </a:solidFill>
                <a:latin typeface="Futura Md BT"/>
              </a:rPr>
            </a:br>
            <a:r>
              <a:rPr lang="en-GB" b="1" kern="1200" dirty="0" smtClean="0">
                <a:solidFill>
                  <a:srgbClr val="FFFFFF"/>
                </a:solidFill>
                <a:latin typeface="Futura Md BT"/>
              </a:rPr>
              <a:t>Threats hairdressing salons</a:t>
            </a:r>
            <a:r>
              <a:rPr lang="nl-NL" sz="4000" dirty="0">
                <a:latin typeface="Times New Roman"/>
                <a:ea typeface="Times New Roman"/>
              </a:rPr>
              <a:t/>
            </a:r>
            <a:br>
              <a:rPr lang="nl-NL" sz="4000" dirty="0">
                <a:latin typeface="Times New Roman"/>
                <a:ea typeface="Times New Roman"/>
              </a:rPr>
            </a:br>
            <a:endParaRPr lang="nl-NL" dirty="0"/>
          </a:p>
        </p:txBody>
      </p:sp>
    </p:spTree>
    <p:extLst>
      <p:ext uri="{BB962C8B-B14F-4D97-AF65-F5344CB8AC3E}">
        <p14:creationId xmlns:p14="http://schemas.microsoft.com/office/powerpoint/2010/main" val="348156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p:txBody>
          <a:bodyPr/>
          <a:lstStyle/>
          <a:p>
            <a:pPr marL="0" lvl="0" indent="0">
              <a:buNone/>
            </a:pPr>
            <a:r>
              <a:rPr lang="en-US" sz="2400" dirty="0" smtClean="0"/>
              <a:t>Our vision </a:t>
            </a:r>
            <a:r>
              <a:rPr lang="en-US" sz="2400" dirty="0"/>
              <a:t>on the main 3 chances for the education of hairdressers in the coming 5 years</a:t>
            </a:r>
            <a:r>
              <a:rPr lang="en-US" sz="2400" dirty="0" smtClean="0"/>
              <a:t>.</a:t>
            </a:r>
          </a:p>
          <a:p>
            <a:pPr marL="0" lvl="0" indent="0">
              <a:buNone/>
            </a:pPr>
            <a:endParaRPr lang="nl-NL" sz="2400" dirty="0"/>
          </a:p>
          <a:p>
            <a:pPr marL="457200" indent="-457200">
              <a:buFont typeface="+mj-lt"/>
              <a:buAutoNum type="arabicPeriod"/>
            </a:pPr>
            <a:r>
              <a:rPr lang="en-US" sz="1800" dirty="0" smtClean="0"/>
              <a:t>The </a:t>
            </a:r>
            <a:r>
              <a:rPr lang="en-US" sz="1800" dirty="0"/>
              <a:t>increasing of the European level of professional training and the </a:t>
            </a:r>
            <a:r>
              <a:rPr lang="en-US" sz="1800" dirty="0" smtClean="0"/>
              <a:t>transparency </a:t>
            </a:r>
            <a:r>
              <a:rPr lang="en-US" sz="1800" dirty="0"/>
              <a:t>in the qualification, through the use oft he European tools (</a:t>
            </a:r>
            <a:r>
              <a:rPr lang="en-US" sz="1800" dirty="0" err="1"/>
              <a:t>Erasmus,Europass</a:t>
            </a:r>
            <a:r>
              <a:rPr lang="en-US" sz="1800" dirty="0"/>
              <a:t>, European Certificate) It necessary that, even in different way and tools, </a:t>
            </a:r>
            <a:r>
              <a:rPr lang="en-US" sz="1800" dirty="0" err="1"/>
              <a:t>haidresser</a:t>
            </a:r>
            <a:r>
              <a:rPr lang="en-US" sz="1800" dirty="0"/>
              <a:t> professional training go in the same direction  which means a  higher qualification system. </a:t>
            </a:r>
            <a:endParaRPr lang="nl-NL" sz="1800" dirty="0" smtClean="0"/>
          </a:p>
          <a:p>
            <a:pPr marL="457200" indent="-457200">
              <a:buFont typeface="+mj-lt"/>
              <a:buAutoNum type="arabicPeriod"/>
            </a:pPr>
            <a:r>
              <a:rPr lang="en-US" sz="1800" smtClean="0"/>
              <a:t>The </a:t>
            </a:r>
            <a:r>
              <a:rPr lang="en-US" sz="1800" dirty="0"/>
              <a:t>guarantee of the relationship of the professional training system  with the hairdressers salons. The active part of the hairdressers salons professional in the training process.  can ensure the matching oft he training offer with the skill needs oft he salons</a:t>
            </a:r>
            <a:r>
              <a:rPr lang="en-US" sz="1800" dirty="0" smtClean="0"/>
              <a:t>.</a:t>
            </a:r>
            <a:endParaRPr lang="nl-NL" sz="1800" dirty="0" smtClean="0"/>
          </a:p>
          <a:p>
            <a:pPr marL="457200" indent="-457200">
              <a:buFont typeface="+mj-lt"/>
              <a:buAutoNum type="arabicPeriod"/>
            </a:pPr>
            <a:r>
              <a:rPr lang="nl-NL" sz="2400" dirty="0" smtClean="0"/>
              <a:t>....</a:t>
            </a:r>
            <a:endParaRPr lang="de-DE" sz="2400" dirty="0"/>
          </a:p>
        </p:txBody>
      </p:sp>
      <p:sp>
        <p:nvSpPr>
          <p:cNvPr id="2" name="Titel 1"/>
          <p:cNvSpPr>
            <a:spLocks noGrp="1"/>
          </p:cNvSpPr>
          <p:nvPr>
            <p:ph type="title"/>
          </p:nvPr>
        </p:nvSpPr>
        <p:spPr>
          <a:solidFill>
            <a:srgbClr val="CC3399"/>
          </a:solidFill>
        </p:spPr>
        <p:txBody>
          <a:bodyPr/>
          <a:lstStyle/>
          <a:p>
            <a:pPr algn="l">
              <a:spcAft>
                <a:spcPts val="0"/>
              </a:spcAft>
            </a:pPr>
            <a:r>
              <a:rPr lang="en-GB" b="1" kern="1200" dirty="0" smtClean="0">
                <a:solidFill>
                  <a:srgbClr val="FFFFFF"/>
                </a:solidFill>
                <a:latin typeface="Futura Md BT"/>
              </a:rPr>
              <a:t/>
            </a:r>
            <a:br>
              <a:rPr lang="en-GB" b="1" kern="1200" dirty="0" smtClean="0">
                <a:solidFill>
                  <a:srgbClr val="FFFFFF"/>
                </a:solidFill>
                <a:latin typeface="Futura Md BT"/>
              </a:rPr>
            </a:br>
            <a:r>
              <a:rPr lang="en-GB" b="1" kern="1200" dirty="0" smtClean="0">
                <a:solidFill>
                  <a:srgbClr val="FFFFFF"/>
                </a:solidFill>
                <a:latin typeface="Futura Md BT"/>
              </a:rPr>
              <a:t>Chances education </a:t>
            </a:r>
            <a:r>
              <a:rPr lang="nl-NL" sz="4000" dirty="0">
                <a:latin typeface="Times New Roman"/>
                <a:ea typeface="Times New Roman"/>
              </a:rPr>
              <a:t/>
            </a:r>
            <a:br>
              <a:rPr lang="nl-NL" sz="4000" dirty="0">
                <a:latin typeface="Times New Roman"/>
                <a:ea typeface="Times New Roman"/>
              </a:rPr>
            </a:br>
            <a:endParaRPr lang="nl-NL" dirty="0"/>
          </a:p>
        </p:txBody>
      </p:sp>
    </p:spTree>
    <p:extLst>
      <p:ext uri="{BB962C8B-B14F-4D97-AF65-F5344CB8AC3E}">
        <p14:creationId xmlns:p14="http://schemas.microsoft.com/office/powerpoint/2010/main" val="3010181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p:txBody>
          <a:bodyPr/>
          <a:lstStyle/>
          <a:p>
            <a:pPr marL="0" lvl="0" indent="0">
              <a:buNone/>
            </a:pPr>
            <a:r>
              <a:rPr lang="en-US" sz="2400" dirty="0"/>
              <a:t>Our vision on the main 3 threats for the education of hairdressers  in the coming 5 years</a:t>
            </a:r>
            <a:r>
              <a:rPr lang="en-US" sz="2400" dirty="0" smtClean="0"/>
              <a:t>.</a:t>
            </a:r>
          </a:p>
          <a:p>
            <a:pPr marL="0" lvl="0" indent="0">
              <a:buNone/>
            </a:pPr>
            <a:endParaRPr lang="nl-NL" sz="2400" dirty="0"/>
          </a:p>
          <a:p>
            <a:pPr marL="457200" indent="-457200">
              <a:buFont typeface="+mj-lt"/>
              <a:buAutoNum type="arabicPeriod"/>
            </a:pPr>
            <a:r>
              <a:rPr lang="en-US" sz="2400" dirty="0" smtClean="0"/>
              <a:t>Lowering </a:t>
            </a:r>
            <a:r>
              <a:rPr lang="en-US" sz="2400" dirty="0"/>
              <a:t>of the qualification level allowing the access tot he profession of hairdresser</a:t>
            </a:r>
          </a:p>
          <a:p>
            <a:pPr marL="457200" indent="-457200">
              <a:buFont typeface="+mj-lt"/>
              <a:buAutoNum type="arabicPeriod"/>
            </a:pPr>
            <a:r>
              <a:rPr lang="en-US" sz="2400" dirty="0"/>
              <a:t>b.  The absence of an action of  orientation of young people to the profession</a:t>
            </a:r>
            <a:r>
              <a:rPr lang="nl-NL" sz="2400" dirty="0" smtClean="0"/>
              <a:t>.</a:t>
            </a:r>
          </a:p>
        </p:txBody>
      </p:sp>
      <p:sp>
        <p:nvSpPr>
          <p:cNvPr id="2" name="Titel 1"/>
          <p:cNvSpPr>
            <a:spLocks noGrp="1"/>
          </p:cNvSpPr>
          <p:nvPr>
            <p:ph type="title"/>
          </p:nvPr>
        </p:nvSpPr>
        <p:spPr>
          <a:solidFill>
            <a:srgbClr val="CC3399"/>
          </a:solidFill>
        </p:spPr>
        <p:txBody>
          <a:bodyPr/>
          <a:lstStyle/>
          <a:p>
            <a:pPr algn="l">
              <a:spcAft>
                <a:spcPts val="0"/>
              </a:spcAft>
            </a:pPr>
            <a:r>
              <a:rPr lang="en-GB" b="1" kern="1200" dirty="0">
                <a:solidFill>
                  <a:srgbClr val="FFFFFF"/>
                </a:solidFill>
                <a:latin typeface="Futura Md BT"/>
              </a:rPr>
              <a:t/>
            </a:r>
            <a:br>
              <a:rPr lang="en-GB" b="1" kern="1200" dirty="0">
                <a:solidFill>
                  <a:srgbClr val="FFFFFF"/>
                </a:solidFill>
                <a:latin typeface="Futura Md BT"/>
              </a:rPr>
            </a:br>
            <a:r>
              <a:rPr lang="en-GB" b="1" kern="1200" dirty="0" smtClean="0">
                <a:solidFill>
                  <a:srgbClr val="FFFFFF"/>
                </a:solidFill>
                <a:latin typeface="Futura Md BT"/>
              </a:rPr>
              <a:t>Threats education</a:t>
            </a:r>
            <a:r>
              <a:rPr lang="nl-NL" sz="4000" dirty="0">
                <a:latin typeface="Times New Roman"/>
                <a:ea typeface="Times New Roman"/>
              </a:rPr>
              <a:t/>
            </a:r>
            <a:br>
              <a:rPr lang="nl-NL" sz="4000" dirty="0">
                <a:latin typeface="Times New Roman"/>
                <a:ea typeface="Times New Roman"/>
              </a:rPr>
            </a:br>
            <a:endParaRPr lang="nl-NL" dirty="0"/>
          </a:p>
        </p:txBody>
      </p:sp>
    </p:spTree>
    <p:extLst>
      <p:ext uri="{BB962C8B-B14F-4D97-AF65-F5344CB8AC3E}">
        <p14:creationId xmlns:p14="http://schemas.microsoft.com/office/powerpoint/2010/main" val="157814155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1475</TotalTime>
  <Words>376</Words>
  <Application>Microsoft Office PowerPoint</Application>
  <PresentationFormat>Diavoorstelling (4:3)</PresentationFormat>
  <Paragraphs>34</Paragraphs>
  <Slides>5</Slides>
  <Notes>0</Notes>
  <HiddenSlides>0</HiddenSlides>
  <MMClips>0</MMClips>
  <ScaleCrop>false</ScaleCrop>
  <HeadingPairs>
    <vt:vector size="4" baseType="variant">
      <vt:variant>
        <vt:lpstr>Thema</vt:lpstr>
      </vt:variant>
      <vt:variant>
        <vt:i4>1</vt:i4>
      </vt:variant>
      <vt:variant>
        <vt:lpstr>Diatitels</vt:lpstr>
      </vt:variant>
      <vt:variant>
        <vt:i4>5</vt:i4>
      </vt:variant>
    </vt:vector>
  </HeadingPairs>
  <TitlesOfParts>
    <vt:vector size="6" baseType="lpstr">
      <vt:lpstr>Standaardontwerp</vt:lpstr>
      <vt:lpstr>PowerPoint-presentatie</vt:lpstr>
      <vt:lpstr> Chances hairdressing salons </vt:lpstr>
      <vt:lpstr> Threats hairdressing salons </vt:lpstr>
      <vt:lpstr> Chances education  </vt:lpstr>
      <vt:lpstr> Threats education </vt:lpstr>
    </vt:vector>
  </TitlesOfParts>
  <Company>Anko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Miranda Bakker</dc:creator>
  <cp:lastModifiedBy>Miranda Bakker</cp:lastModifiedBy>
  <cp:revision>110</cp:revision>
  <cp:lastPrinted>2015-09-07T11:23:02Z</cp:lastPrinted>
  <dcterms:created xsi:type="dcterms:W3CDTF">2009-09-04T08:22:07Z</dcterms:created>
  <dcterms:modified xsi:type="dcterms:W3CDTF">2015-09-22T17:03:33Z</dcterms:modified>
</cp:coreProperties>
</file>