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17" r:id="rId1"/>
  </p:sldMasterIdLst>
  <p:notesMasterIdLst>
    <p:notesMasterId r:id="rId8"/>
  </p:notesMasterIdLst>
  <p:handoutMasterIdLst>
    <p:handoutMasterId r:id="rId9"/>
  </p:handoutMasterIdLst>
  <p:sldIdLst>
    <p:sldId id="280" r:id="rId2"/>
    <p:sldId id="276" r:id="rId3"/>
    <p:sldId id="277" r:id="rId4"/>
    <p:sldId id="278" r:id="rId5"/>
    <p:sldId id="279" r:id="rId6"/>
    <p:sldId id="281" r:id="rId7"/>
  </p:sldIdLst>
  <p:sldSz cx="9144000" cy="6858000" type="screen4x3"/>
  <p:notesSz cx="6797675" cy="9926638"/>
  <p:defaultTextStyle>
    <a:defPPr>
      <a:defRPr lang="nl-NL"/>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99"/>
    <a:srgbClr val="E300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812" autoAdjust="0"/>
    <p:restoredTop sz="93457" autoAdjust="0"/>
  </p:normalViewPr>
  <p:slideViewPr>
    <p:cSldViewPr>
      <p:cViewPr varScale="1">
        <p:scale>
          <a:sx n="127" d="100"/>
          <a:sy n="127" d="100"/>
        </p:scale>
        <p:origin x="-133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hdr" sz="quarter"/>
          </p:nvPr>
        </p:nvSpPr>
        <p:spPr bwMode="auto">
          <a:xfrm>
            <a:off x="2" y="0"/>
            <a:ext cx="2945660" cy="496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l-NL"/>
          </a:p>
        </p:txBody>
      </p:sp>
      <p:sp>
        <p:nvSpPr>
          <p:cNvPr id="98307" name="Rectangle 3"/>
          <p:cNvSpPr>
            <a:spLocks noGrp="1" noChangeArrowheads="1"/>
          </p:cNvSpPr>
          <p:nvPr>
            <p:ph type="dt" sz="quarter" idx="1"/>
          </p:nvPr>
        </p:nvSpPr>
        <p:spPr bwMode="auto">
          <a:xfrm>
            <a:off x="3850434" y="0"/>
            <a:ext cx="2945660" cy="496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l-NL"/>
          </a:p>
        </p:txBody>
      </p:sp>
      <p:sp>
        <p:nvSpPr>
          <p:cNvPr id="98308" name="Rectangle 4"/>
          <p:cNvSpPr>
            <a:spLocks noGrp="1" noChangeArrowheads="1"/>
          </p:cNvSpPr>
          <p:nvPr>
            <p:ph type="ftr" sz="quarter" idx="2"/>
          </p:nvPr>
        </p:nvSpPr>
        <p:spPr bwMode="auto">
          <a:xfrm>
            <a:off x="2" y="9428961"/>
            <a:ext cx="2945660" cy="496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l-NL"/>
          </a:p>
        </p:txBody>
      </p:sp>
      <p:sp>
        <p:nvSpPr>
          <p:cNvPr id="98309" name="Rectangle 5"/>
          <p:cNvSpPr>
            <a:spLocks noGrp="1" noChangeArrowheads="1"/>
          </p:cNvSpPr>
          <p:nvPr>
            <p:ph type="sldNum" sz="quarter" idx="3"/>
          </p:nvPr>
        </p:nvSpPr>
        <p:spPr bwMode="auto">
          <a:xfrm>
            <a:off x="3850434" y="9428961"/>
            <a:ext cx="2945660" cy="496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BC662DF4-1D65-4FC6-AAA1-CEBC761A4659}" type="slidenum">
              <a:rPr lang="nl-NL"/>
              <a:pPr>
                <a:defRPr/>
              </a:pPr>
              <a:t>‹nr.›</a:t>
            </a:fld>
            <a:endParaRPr lang="nl-NL"/>
          </a:p>
        </p:txBody>
      </p:sp>
    </p:spTree>
    <p:extLst>
      <p:ext uri="{BB962C8B-B14F-4D97-AF65-F5344CB8AC3E}">
        <p14:creationId xmlns:p14="http://schemas.microsoft.com/office/powerpoint/2010/main" val="26891907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2" y="0"/>
            <a:ext cx="2945660" cy="496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l-NL"/>
          </a:p>
        </p:txBody>
      </p:sp>
      <p:sp>
        <p:nvSpPr>
          <p:cNvPr id="3075" name="Rectangle 3"/>
          <p:cNvSpPr>
            <a:spLocks noGrp="1" noChangeArrowheads="1"/>
          </p:cNvSpPr>
          <p:nvPr>
            <p:ph type="dt" idx="1"/>
          </p:nvPr>
        </p:nvSpPr>
        <p:spPr bwMode="auto">
          <a:xfrm>
            <a:off x="3850434" y="0"/>
            <a:ext cx="2945660" cy="496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l-NL"/>
          </a:p>
        </p:txBody>
      </p:sp>
      <p:sp>
        <p:nvSpPr>
          <p:cNvPr id="10342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79768" y="4715273"/>
            <a:ext cx="5438140" cy="4466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t" anchorCtr="0" compatLnSpc="1">
            <a:prstTxWarp prst="textNoShape">
              <a:avLst/>
            </a:prstTxWarp>
          </a:bodyPr>
          <a:lstStyle/>
          <a:p>
            <a:pPr lvl="0"/>
            <a:r>
              <a:rPr lang="nl-NL" noProof="0" smtClean="0"/>
              <a:t>Klik om de opmaakprofielen van de modeltekst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p>
        </p:txBody>
      </p:sp>
      <p:sp>
        <p:nvSpPr>
          <p:cNvPr id="3078" name="Rectangle 6"/>
          <p:cNvSpPr>
            <a:spLocks noGrp="1" noChangeArrowheads="1"/>
          </p:cNvSpPr>
          <p:nvPr>
            <p:ph type="ftr" sz="quarter" idx="4"/>
          </p:nvPr>
        </p:nvSpPr>
        <p:spPr bwMode="auto">
          <a:xfrm>
            <a:off x="2" y="9428961"/>
            <a:ext cx="2945660" cy="496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l-NL"/>
          </a:p>
        </p:txBody>
      </p:sp>
      <p:sp>
        <p:nvSpPr>
          <p:cNvPr id="3079" name="Rectangle 7"/>
          <p:cNvSpPr>
            <a:spLocks noGrp="1" noChangeArrowheads="1"/>
          </p:cNvSpPr>
          <p:nvPr>
            <p:ph type="sldNum" sz="quarter" idx="5"/>
          </p:nvPr>
        </p:nvSpPr>
        <p:spPr bwMode="auto">
          <a:xfrm>
            <a:off x="3850434" y="9428961"/>
            <a:ext cx="2945660" cy="496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85F6A464-7B6A-4C2E-BFA7-BECDB07F19BA}" type="slidenum">
              <a:rPr lang="nl-NL"/>
              <a:pPr>
                <a:defRPr/>
              </a:pPr>
              <a:t>‹nr.›</a:t>
            </a:fld>
            <a:endParaRPr lang="nl-NL"/>
          </a:p>
        </p:txBody>
      </p:sp>
    </p:spTree>
    <p:extLst>
      <p:ext uri="{BB962C8B-B14F-4D97-AF65-F5344CB8AC3E}">
        <p14:creationId xmlns:p14="http://schemas.microsoft.com/office/powerpoint/2010/main" val="4241480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685800" y="2130425"/>
            <a:ext cx="7772400" cy="1470025"/>
          </a:xfrm>
        </p:spPr>
        <p:txBody>
          <a:bodyPr/>
          <a:lstStyle/>
          <a:p>
            <a:r>
              <a:rPr lang="nb-NO" smtClean="0"/>
              <a:t>Klikk for å redigere tittelstil</a:t>
            </a:r>
            <a:endParaRPr lang="nb-NO"/>
          </a:p>
        </p:txBody>
      </p:sp>
      <p:sp>
        <p:nvSpPr>
          <p:cNvPr id="3" name="Undertit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smtClean="0"/>
              <a:t>Klikk for å redigere undertittelstil i malen</a:t>
            </a:r>
            <a:endParaRPr lang="nb-NO"/>
          </a:p>
        </p:txBody>
      </p:sp>
      <p:sp>
        <p:nvSpPr>
          <p:cNvPr id="4" name="Plassholder for dato 3"/>
          <p:cNvSpPr>
            <a:spLocks noGrp="1"/>
          </p:cNvSpPr>
          <p:nvPr>
            <p:ph type="dt" sz="half" idx="10"/>
          </p:nvPr>
        </p:nvSpPr>
        <p:spPr/>
        <p:txBody>
          <a:bodyPr/>
          <a:lstStyle/>
          <a:p>
            <a:fld id="{5CF2151B-8A10-422A-BE7C-43A460A660DD}" type="datetimeFigureOut">
              <a:rPr lang="nb-NO" smtClean="0">
                <a:solidFill>
                  <a:prstClr val="black">
                    <a:tint val="75000"/>
                  </a:prstClr>
                </a:solidFill>
              </a:rPr>
              <a:pPr/>
              <a:t>18.09.2015</a:t>
            </a:fld>
            <a:endParaRPr lang="nb-NO">
              <a:solidFill>
                <a:prstClr val="black">
                  <a:tint val="75000"/>
                </a:prstClr>
              </a:solidFill>
            </a:endParaRPr>
          </a:p>
        </p:txBody>
      </p:sp>
      <p:sp>
        <p:nvSpPr>
          <p:cNvPr id="5" name="Plassholder for bunntekst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nb-NO">
              <a:solidFill>
                <a:prstClr val="black"/>
              </a:solidFill>
              <a:latin typeface="Calibri"/>
            </a:endParaRPr>
          </a:p>
        </p:txBody>
      </p:sp>
      <p:sp>
        <p:nvSpPr>
          <p:cNvPr id="6" name="Plassholder for lysbildenummer 5"/>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2C58BB5C-B98C-4013-A3FA-0FCAC62AAA61}" type="slidenum">
              <a:rPr lang="nb-NO" smtClean="0">
                <a:solidFill>
                  <a:prstClr val="black"/>
                </a:solidFill>
                <a:latin typeface="Calibri"/>
              </a:rPr>
              <a:pPr fontAlgn="auto">
                <a:spcBef>
                  <a:spcPts val="0"/>
                </a:spcBef>
                <a:spcAft>
                  <a:spcPts val="0"/>
                </a:spcAft>
              </a:pPr>
              <a:t>‹nr.›</a:t>
            </a:fld>
            <a:endParaRPr lang="nb-NO">
              <a:solidFill>
                <a:prstClr val="black"/>
              </a:solidFill>
              <a:latin typeface="Calibri"/>
            </a:endParaRPr>
          </a:p>
        </p:txBody>
      </p:sp>
    </p:spTree>
    <p:extLst>
      <p:ext uri="{BB962C8B-B14F-4D97-AF65-F5344CB8AC3E}">
        <p14:creationId xmlns:p14="http://schemas.microsoft.com/office/powerpoint/2010/main" val="35767489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loddrett tekst 2"/>
          <p:cNvSpPr>
            <a:spLocks noGrp="1"/>
          </p:cNvSpPr>
          <p:nvPr>
            <p:ph type="body" orient="vert" idx="1"/>
          </p:nvPr>
        </p:nvSpPr>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5CF2151B-8A10-422A-BE7C-43A460A660DD}" type="datetimeFigureOut">
              <a:rPr lang="nb-NO" smtClean="0">
                <a:solidFill>
                  <a:prstClr val="black">
                    <a:tint val="75000"/>
                  </a:prstClr>
                </a:solidFill>
              </a:rPr>
              <a:pPr/>
              <a:t>18.09.2015</a:t>
            </a:fld>
            <a:endParaRPr lang="nb-NO">
              <a:solidFill>
                <a:prstClr val="black">
                  <a:tint val="75000"/>
                </a:prstClr>
              </a:solidFill>
            </a:endParaRPr>
          </a:p>
        </p:txBody>
      </p:sp>
      <p:sp>
        <p:nvSpPr>
          <p:cNvPr id="5" name="Plassholder for bunntekst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nb-NO">
              <a:solidFill>
                <a:prstClr val="black"/>
              </a:solidFill>
              <a:latin typeface="Calibri"/>
            </a:endParaRPr>
          </a:p>
        </p:txBody>
      </p:sp>
      <p:sp>
        <p:nvSpPr>
          <p:cNvPr id="6" name="Plassholder for lysbildenummer 5"/>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2C58BB5C-B98C-4013-A3FA-0FCAC62AAA61}" type="slidenum">
              <a:rPr lang="nb-NO" smtClean="0">
                <a:solidFill>
                  <a:prstClr val="black"/>
                </a:solidFill>
                <a:latin typeface="Calibri"/>
              </a:rPr>
              <a:pPr fontAlgn="auto">
                <a:spcBef>
                  <a:spcPts val="0"/>
                </a:spcBef>
                <a:spcAft>
                  <a:spcPts val="0"/>
                </a:spcAft>
              </a:pPr>
              <a:t>‹nr.›</a:t>
            </a:fld>
            <a:endParaRPr lang="nb-NO">
              <a:solidFill>
                <a:prstClr val="black"/>
              </a:solidFill>
              <a:latin typeface="Calibri"/>
            </a:endParaRPr>
          </a:p>
        </p:txBody>
      </p:sp>
    </p:spTree>
    <p:extLst>
      <p:ext uri="{BB962C8B-B14F-4D97-AF65-F5344CB8AC3E}">
        <p14:creationId xmlns:p14="http://schemas.microsoft.com/office/powerpoint/2010/main" val="523366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74638"/>
            <a:ext cx="2057400" cy="5851525"/>
          </a:xfrm>
        </p:spPr>
        <p:txBody>
          <a:bodyPr vert="eaVert"/>
          <a:lstStyle/>
          <a:p>
            <a:r>
              <a:rPr lang="nb-NO" smtClean="0"/>
              <a:t>Klikk for å redigere tittelstil</a:t>
            </a:r>
            <a:endParaRPr lang="nb-NO"/>
          </a:p>
        </p:txBody>
      </p:sp>
      <p:sp>
        <p:nvSpPr>
          <p:cNvPr id="3" name="Plassholder for loddrett tekst 2"/>
          <p:cNvSpPr>
            <a:spLocks noGrp="1"/>
          </p:cNvSpPr>
          <p:nvPr>
            <p:ph type="body" orient="vert" idx="1"/>
          </p:nvPr>
        </p:nvSpPr>
        <p:spPr>
          <a:xfrm>
            <a:off x="457200" y="274638"/>
            <a:ext cx="6019800" cy="5851525"/>
          </a:xfrm>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5CF2151B-8A10-422A-BE7C-43A460A660DD}" type="datetimeFigureOut">
              <a:rPr lang="nb-NO" smtClean="0">
                <a:solidFill>
                  <a:prstClr val="black">
                    <a:tint val="75000"/>
                  </a:prstClr>
                </a:solidFill>
              </a:rPr>
              <a:pPr/>
              <a:t>18.09.2015</a:t>
            </a:fld>
            <a:endParaRPr lang="nb-NO">
              <a:solidFill>
                <a:prstClr val="black">
                  <a:tint val="75000"/>
                </a:prstClr>
              </a:solidFill>
            </a:endParaRPr>
          </a:p>
        </p:txBody>
      </p:sp>
      <p:sp>
        <p:nvSpPr>
          <p:cNvPr id="5" name="Plassholder for bunntekst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nb-NO">
              <a:solidFill>
                <a:prstClr val="black"/>
              </a:solidFill>
              <a:latin typeface="Calibri"/>
            </a:endParaRPr>
          </a:p>
        </p:txBody>
      </p:sp>
      <p:sp>
        <p:nvSpPr>
          <p:cNvPr id="6" name="Plassholder for lysbildenummer 5"/>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2C58BB5C-B98C-4013-A3FA-0FCAC62AAA61}" type="slidenum">
              <a:rPr lang="nb-NO" smtClean="0">
                <a:solidFill>
                  <a:prstClr val="black"/>
                </a:solidFill>
                <a:latin typeface="Calibri"/>
              </a:rPr>
              <a:pPr fontAlgn="auto">
                <a:spcBef>
                  <a:spcPts val="0"/>
                </a:spcBef>
                <a:spcAft>
                  <a:spcPts val="0"/>
                </a:spcAft>
              </a:pPr>
              <a:t>‹nr.›</a:t>
            </a:fld>
            <a:endParaRPr lang="nb-NO">
              <a:solidFill>
                <a:prstClr val="black"/>
              </a:solidFill>
              <a:latin typeface="Calibri"/>
            </a:endParaRPr>
          </a:p>
        </p:txBody>
      </p:sp>
    </p:spTree>
    <p:extLst>
      <p:ext uri="{BB962C8B-B14F-4D97-AF65-F5344CB8AC3E}">
        <p14:creationId xmlns:p14="http://schemas.microsoft.com/office/powerpoint/2010/main" val="1167018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idx="1"/>
          </p:nvPr>
        </p:nvSpPr>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5CF2151B-8A10-422A-BE7C-43A460A660DD}" type="datetimeFigureOut">
              <a:rPr lang="nb-NO" smtClean="0">
                <a:solidFill>
                  <a:prstClr val="black">
                    <a:tint val="75000"/>
                  </a:prstClr>
                </a:solidFill>
              </a:rPr>
              <a:pPr/>
              <a:t>18.09.2015</a:t>
            </a:fld>
            <a:endParaRPr lang="nb-NO">
              <a:solidFill>
                <a:prstClr val="black">
                  <a:tint val="75000"/>
                </a:prstClr>
              </a:solidFill>
            </a:endParaRPr>
          </a:p>
        </p:txBody>
      </p:sp>
      <p:sp>
        <p:nvSpPr>
          <p:cNvPr id="5" name="Plassholder for bunntekst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nb-NO">
              <a:solidFill>
                <a:prstClr val="black"/>
              </a:solidFill>
              <a:latin typeface="Calibri"/>
            </a:endParaRPr>
          </a:p>
        </p:txBody>
      </p:sp>
      <p:sp>
        <p:nvSpPr>
          <p:cNvPr id="6" name="Plassholder for lysbildenummer 5"/>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2C58BB5C-B98C-4013-A3FA-0FCAC62AAA61}" type="slidenum">
              <a:rPr lang="nb-NO" smtClean="0">
                <a:solidFill>
                  <a:prstClr val="black"/>
                </a:solidFill>
                <a:latin typeface="Calibri"/>
              </a:rPr>
              <a:pPr fontAlgn="auto">
                <a:spcBef>
                  <a:spcPts val="0"/>
                </a:spcBef>
                <a:spcAft>
                  <a:spcPts val="0"/>
                </a:spcAft>
              </a:pPr>
              <a:t>‹nr.›</a:t>
            </a:fld>
            <a:endParaRPr lang="nb-NO">
              <a:solidFill>
                <a:prstClr val="black"/>
              </a:solidFill>
              <a:latin typeface="Calibri"/>
            </a:endParaRPr>
          </a:p>
        </p:txBody>
      </p:sp>
    </p:spTree>
    <p:extLst>
      <p:ext uri="{BB962C8B-B14F-4D97-AF65-F5344CB8AC3E}">
        <p14:creationId xmlns:p14="http://schemas.microsoft.com/office/powerpoint/2010/main" val="3757785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4406900"/>
            <a:ext cx="7772400" cy="1362075"/>
          </a:xfrm>
        </p:spPr>
        <p:txBody>
          <a:bodyPr anchor="t"/>
          <a:lstStyle>
            <a:lvl1pPr algn="l">
              <a:defRPr sz="4000" b="1" cap="all"/>
            </a:lvl1pPr>
          </a:lstStyle>
          <a:p>
            <a:r>
              <a:rPr lang="nb-NO" smtClean="0"/>
              <a:t>Klikk for å redigere tittelstil</a:t>
            </a:r>
            <a:endParaRPr lang="nb-NO"/>
          </a:p>
        </p:txBody>
      </p:sp>
      <p:sp>
        <p:nvSpPr>
          <p:cNvPr id="3" name="Plassholder f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b-NO" smtClean="0"/>
              <a:t>Klikk for å redigere tekststiler i malen</a:t>
            </a:r>
          </a:p>
        </p:txBody>
      </p:sp>
      <p:sp>
        <p:nvSpPr>
          <p:cNvPr id="4" name="Plassholder for dato 3"/>
          <p:cNvSpPr>
            <a:spLocks noGrp="1"/>
          </p:cNvSpPr>
          <p:nvPr>
            <p:ph type="dt" sz="half" idx="10"/>
          </p:nvPr>
        </p:nvSpPr>
        <p:spPr/>
        <p:txBody>
          <a:bodyPr/>
          <a:lstStyle/>
          <a:p>
            <a:fld id="{5CF2151B-8A10-422A-BE7C-43A460A660DD}" type="datetimeFigureOut">
              <a:rPr lang="nb-NO" smtClean="0">
                <a:solidFill>
                  <a:prstClr val="black">
                    <a:tint val="75000"/>
                  </a:prstClr>
                </a:solidFill>
              </a:rPr>
              <a:pPr/>
              <a:t>18.09.2015</a:t>
            </a:fld>
            <a:endParaRPr lang="nb-NO">
              <a:solidFill>
                <a:prstClr val="black">
                  <a:tint val="75000"/>
                </a:prstClr>
              </a:solidFill>
            </a:endParaRPr>
          </a:p>
        </p:txBody>
      </p:sp>
      <p:sp>
        <p:nvSpPr>
          <p:cNvPr id="5" name="Plassholder for bunntekst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nb-NO">
              <a:solidFill>
                <a:prstClr val="black"/>
              </a:solidFill>
              <a:latin typeface="Calibri"/>
            </a:endParaRPr>
          </a:p>
        </p:txBody>
      </p:sp>
      <p:sp>
        <p:nvSpPr>
          <p:cNvPr id="6" name="Plassholder for lysbildenummer 5"/>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2C58BB5C-B98C-4013-A3FA-0FCAC62AAA61}" type="slidenum">
              <a:rPr lang="nb-NO" smtClean="0">
                <a:solidFill>
                  <a:prstClr val="black"/>
                </a:solidFill>
                <a:latin typeface="Calibri"/>
              </a:rPr>
              <a:pPr fontAlgn="auto">
                <a:spcBef>
                  <a:spcPts val="0"/>
                </a:spcBef>
                <a:spcAft>
                  <a:spcPts val="0"/>
                </a:spcAft>
              </a:pPr>
              <a:t>‹nr.›</a:t>
            </a:fld>
            <a:endParaRPr lang="nb-NO">
              <a:solidFill>
                <a:prstClr val="black"/>
              </a:solidFill>
              <a:latin typeface="Calibri"/>
            </a:endParaRPr>
          </a:p>
        </p:txBody>
      </p:sp>
    </p:spTree>
    <p:extLst>
      <p:ext uri="{BB962C8B-B14F-4D97-AF65-F5344CB8AC3E}">
        <p14:creationId xmlns:p14="http://schemas.microsoft.com/office/powerpoint/2010/main" val="754534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innhol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dato 4"/>
          <p:cNvSpPr>
            <a:spLocks noGrp="1"/>
          </p:cNvSpPr>
          <p:nvPr>
            <p:ph type="dt" sz="half" idx="10"/>
          </p:nvPr>
        </p:nvSpPr>
        <p:spPr/>
        <p:txBody>
          <a:bodyPr/>
          <a:lstStyle/>
          <a:p>
            <a:fld id="{5CF2151B-8A10-422A-BE7C-43A460A660DD}" type="datetimeFigureOut">
              <a:rPr lang="nb-NO" smtClean="0">
                <a:solidFill>
                  <a:prstClr val="black">
                    <a:tint val="75000"/>
                  </a:prstClr>
                </a:solidFill>
              </a:rPr>
              <a:pPr/>
              <a:t>18.09.2015</a:t>
            </a:fld>
            <a:endParaRPr lang="nb-NO">
              <a:solidFill>
                <a:prstClr val="black">
                  <a:tint val="75000"/>
                </a:prstClr>
              </a:solidFill>
            </a:endParaRPr>
          </a:p>
        </p:txBody>
      </p:sp>
      <p:sp>
        <p:nvSpPr>
          <p:cNvPr id="6" name="Plassholder for bunntekst 5"/>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nb-NO">
              <a:solidFill>
                <a:prstClr val="black"/>
              </a:solidFill>
              <a:latin typeface="Calibri"/>
            </a:endParaRPr>
          </a:p>
        </p:txBody>
      </p:sp>
      <p:sp>
        <p:nvSpPr>
          <p:cNvPr id="7" name="Plassholder for lysbildenummer 6"/>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2C58BB5C-B98C-4013-A3FA-0FCAC62AAA61}" type="slidenum">
              <a:rPr lang="nb-NO" smtClean="0">
                <a:solidFill>
                  <a:prstClr val="black"/>
                </a:solidFill>
                <a:latin typeface="Calibri"/>
              </a:rPr>
              <a:pPr fontAlgn="auto">
                <a:spcBef>
                  <a:spcPts val="0"/>
                </a:spcBef>
                <a:spcAft>
                  <a:spcPts val="0"/>
                </a:spcAft>
              </a:pPr>
              <a:t>‹nr.›</a:t>
            </a:fld>
            <a:endParaRPr lang="nb-NO">
              <a:solidFill>
                <a:prstClr val="black"/>
              </a:solidFill>
              <a:latin typeface="Calibri"/>
            </a:endParaRPr>
          </a:p>
        </p:txBody>
      </p:sp>
    </p:spTree>
    <p:extLst>
      <p:ext uri="{BB962C8B-B14F-4D97-AF65-F5344CB8AC3E}">
        <p14:creationId xmlns:p14="http://schemas.microsoft.com/office/powerpoint/2010/main" val="2079272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smtClean="0"/>
              <a:t>Klikk for å redigere tittelstil</a:t>
            </a:r>
            <a:endParaRPr lang="nb-NO"/>
          </a:p>
        </p:txBody>
      </p:sp>
      <p:sp>
        <p:nvSpPr>
          <p:cNvPr id="3" name="Plassholder f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4" name="Plassholder for inn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6" name="Plassholder for innhol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7" name="Plassholder for dato 6"/>
          <p:cNvSpPr>
            <a:spLocks noGrp="1"/>
          </p:cNvSpPr>
          <p:nvPr>
            <p:ph type="dt" sz="half" idx="10"/>
          </p:nvPr>
        </p:nvSpPr>
        <p:spPr/>
        <p:txBody>
          <a:bodyPr/>
          <a:lstStyle/>
          <a:p>
            <a:fld id="{5CF2151B-8A10-422A-BE7C-43A460A660DD}" type="datetimeFigureOut">
              <a:rPr lang="nb-NO" smtClean="0">
                <a:solidFill>
                  <a:prstClr val="black">
                    <a:tint val="75000"/>
                  </a:prstClr>
                </a:solidFill>
              </a:rPr>
              <a:pPr/>
              <a:t>18.09.2015</a:t>
            </a:fld>
            <a:endParaRPr lang="nb-NO">
              <a:solidFill>
                <a:prstClr val="black">
                  <a:tint val="75000"/>
                </a:prstClr>
              </a:solidFill>
            </a:endParaRPr>
          </a:p>
        </p:txBody>
      </p:sp>
      <p:sp>
        <p:nvSpPr>
          <p:cNvPr id="8" name="Plassholder for bunntekst 7"/>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nb-NO">
              <a:solidFill>
                <a:prstClr val="black"/>
              </a:solidFill>
              <a:latin typeface="Calibri"/>
            </a:endParaRPr>
          </a:p>
        </p:txBody>
      </p:sp>
      <p:sp>
        <p:nvSpPr>
          <p:cNvPr id="9" name="Plassholder for lysbildenummer 8"/>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2C58BB5C-B98C-4013-A3FA-0FCAC62AAA61}" type="slidenum">
              <a:rPr lang="nb-NO" smtClean="0">
                <a:solidFill>
                  <a:prstClr val="black"/>
                </a:solidFill>
                <a:latin typeface="Calibri"/>
              </a:rPr>
              <a:pPr fontAlgn="auto">
                <a:spcBef>
                  <a:spcPts val="0"/>
                </a:spcBef>
                <a:spcAft>
                  <a:spcPts val="0"/>
                </a:spcAft>
              </a:pPr>
              <a:t>‹nr.›</a:t>
            </a:fld>
            <a:endParaRPr lang="nb-NO">
              <a:solidFill>
                <a:prstClr val="black"/>
              </a:solidFill>
              <a:latin typeface="Calibri"/>
            </a:endParaRPr>
          </a:p>
        </p:txBody>
      </p:sp>
    </p:spTree>
    <p:extLst>
      <p:ext uri="{BB962C8B-B14F-4D97-AF65-F5344CB8AC3E}">
        <p14:creationId xmlns:p14="http://schemas.microsoft.com/office/powerpoint/2010/main" val="1309618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dato 2"/>
          <p:cNvSpPr>
            <a:spLocks noGrp="1"/>
          </p:cNvSpPr>
          <p:nvPr>
            <p:ph type="dt" sz="half" idx="10"/>
          </p:nvPr>
        </p:nvSpPr>
        <p:spPr/>
        <p:txBody>
          <a:bodyPr/>
          <a:lstStyle/>
          <a:p>
            <a:fld id="{5CF2151B-8A10-422A-BE7C-43A460A660DD}" type="datetimeFigureOut">
              <a:rPr lang="nb-NO" smtClean="0">
                <a:solidFill>
                  <a:prstClr val="black">
                    <a:tint val="75000"/>
                  </a:prstClr>
                </a:solidFill>
              </a:rPr>
              <a:pPr/>
              <a:t>18.09.2015</a:t>
            </a:fld>
            <a:endParaRPr lang="nb-NO">
              <a:solidFill>
                <a:prstClr val="black">
                  <a:tint val="75000"/>
                </a:prstClr>
              </a:solidFill>
            </a:endParaRPr>
          </a:p>
        </p:txBody>
      </p:sp>
      <p:sp>
        <p:nvSpPr>
          <p:cNvPr id="4" name="Plassholder for bunntekst 3"/>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nb-NO">
              <a:solidFill>
                <a:prstClr val="black"/>
              </a:solidFill>
              <a:latin typeface="Calibri"/>
            </a:endParaRPr>
          </a:p>
        </p:txBody>
      </p:sp>
      <p:sp>
        <p:nvSpPr>
          <p:cNvPr id="5" name="Plassholder for lysbildenummer 4"/>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2C58BB5C-B98C-4013-A3FA-0FCAC62AAA61}" type="slidenum">
              <a:rPr lang="nb-NO" smtClean="0">
                <a:solidFill>
                  <a:prstClr val="black"/>
                </a:solidFill>
                <a:latin typeface="Calibri"/>
              </a:rPr>
              <a:pPr fontAlgn="auto">
                <a:spcBef>
                  <a:spcPts val="0"/>
                </a:spcBef>
                <a:spcAft>
                  <a:spcPts val="0"/>
                </a:spcAft>
              </a:pPr>
              <a:t>‹nr.›</a:t>
            </a:fld>
            <a:endParaRPr lang="nb-NO">
              <a:solidFill>
                <a:prstClr val="black"/>
              </a:solidFill>
              <a:latin typeface="Calibri"/>
            </a:endParaRPr>
          </a:p>
        </p:txBody>
      </p:sp>
    </p:spTree>
    <p:extLst>
      <p:ext uri="{BB962C8B-B14F-4D97-AF65-F5344CB8AC3E}">
        <p14:creationId xmlns:p14="http://schemas.microsoft.com/office/powerpoint/2010/main" val="1523522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5CF2151B-8A10-422A-BE7C-43A460A660DD}" type="datetimeFigureOut">
              <a:rPr lang="nb-NO" smtClean="0">
                <a:solidFill>
                  <a:prstClr val="black">
                    <a:tint val="75000"/>
                  </a:prstClr>
                </a:solidFill>
              </a:rPr>
              <a:pPr/>
              <a:t>18.09.2015</a:t>
            </a:fld>
            <a:endParaRPr lang="nb-NO">
              <a:solidFill>
                <a:prstClr val="black">
                  <a:tint val="75000"/>
                </a:prstClr>
              </a:solidFill>
            </a:endParaRPr>
          </a:p>
        </p:txBody>
      </p:sp>
      <p:sp>
        <p:nvSpPr>
          <p:cNvPr id="3" name="Plassholder for bunntekst 2"/>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nb-NO">
              <a:solidFill>
                <a:prstClr val="black"/>
              </a:solidFill>
              <a:latin typeface="Calibri"/>
            </a:endParaRPr>
          </a:p>
        </p:txBody>
      </p:sp>
      <p:sp>
        <p:nvSpPr>
          <p:cNvPr id="4" name="Plassholder for lysbildenummer 3"/>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2C58BB5C-B98C-4013-A3FA-0FCAC62AAA61}" type="slidenum">
              <a:rPr lang="nb-NO" smtClean="0">
                <a:solidFill>
                  <a:prstClr val="black"/>
                </a:solidFill>
                <a:latin typeface="Calibri"/>
              </a:rPr>
              <a:pPr fontAlgn="auto">
                <a:spcBef>
                  <a:spcPts val="0"/>
                </a:spcBef>
                <a:spcAft>
                  <a:spcPts val="0"/>
                </a:spcAft>
              </a:pPr>
              <a:t>‹nr.›</a:t>
            </a:fld>
            <a:endParaRPr lang="nb-NO">
              <a:solidFill>
                <a:prstClr val="black"/>
              </a:solidFill>
              <a:latin typeface="Calibri"/>
            </a:endParaRPr>
          </a:p>
        </p:txBody>
      </p:sp>
    </p:spTree>
    <p:extLst>
      <p:ext uri="{BB962C8B-B14F-4D97-AF65-F5344CB8AC3E}">
        <p14:creationId xmlns:p14="http://schemas.microsoft.com/office/powerpoint/2010/main" val="1381181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0" y="273050"/>
            <a:ext cx="3008313" cy="1162050"/>
          </a:xfrm>
        </p:spPr>
        <p:txBody>
          <a:bodyPr anchor="b"/>
          <a:lstStyle>
            <a:lvl1pPr algn="l">
              <a:defRPr sz="2000" b="1"/>
            </a:lvl1pPr>
          </a:lstStyle>
          <a:p>
            <a:r>
              <a:rPr lang="nb-NO" smtClean="0"/>
              <a:t>Klikk for å redigere tittelstil</a:t>
            </a:r>
            <a:endParaRPr lang="nb-NO"/>
          </a:p>
        </p:txBody>
      </p:sp>
      <p:sp>
        <p:nvSpPr>
          <p:cNvPr id="3" name="Plassholder for innhol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Plassholder for dato 4"/>
          <p:cNvSpPr>
            <a:spLocks noGrp="1"/>
          </p:cNvSpPr>
          <p:nvPr>
            <p:ph type="dt" sz="half" idx="10"/>
          </p:nvPr>
        </p:nvSpPr>
        <p:spPr/>
        <p:txBody>
          <a:bodyPr/>
          <a:lstStyle/>
          <a:p>
            <a:fld id="{5CF2151B-8A10-422A-BE7C-43A460A660DD}" type="datetimeFigureOut">
              <a:rPr lang="nb-NO" smtClean="0">
                <a:solidFill>
                  <a:prstClr val="black">
                    <a:tint val="75000"/>
                  </a:prstClr>
                </a:solidFill>
              </a:rPr>
              <a:pPr/>
              <a:t>18.09.2015</a:t>
            </a:fld>
            <a:endParaRPr lang="nb-NO">
              <a:solidFill>
                <a:prstClr val="black">
                  <a:tint val="75000"/>
                </a:prstClr>
              </a:solidFill>
            </a:endParaRPr>
          </a:p>
        </p:txBody>
      </p:sp>
      <p:sp>
        <p:nvSpPr>
          <p:cNvPr id="6" name="Plassholder for bunntekst 5"/>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nb-NO">
              <a:solidFill>
                <a:prstClr val="black"/>
              </a:solidFill>
              <a:latin typeface="Calibri"/>
            </a:endParaRPr>
          </a:p>
        </p:txBody>
      </p:sp>
      <p:sp>
        <p:nvSpPr>
          <p:cNvPr id="7" name="Plassholder for lysbildenummer 6"/>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2C58BB5C-B98C-4013-A3FA-0FCAC62AAA61}" type="slidenum">
              <a:rPr lang="nb-NO" smtClean="0">
                <a:solidFill>
                  <a:prstClr val="black"/>
                </a:solidFill>
                <a:latin typeface="Calibri"/>
              </a:rPr>
              <a:pPr fontAlgn="auto">
                <a:spcBef>
                  <a:spcPts val="0"/>
                </a:spcBef>
                <a:spcAft>
                  <a:spcPts val="0"/>
                </a:spcAft>
              </a:pPr>
              <a:t>‹nr.›</a:t>
            </a:fld>
            <a:endParaRPr lang="nb-NO">
              <a:solidFill>
                <a:prstClr val="black"/>
              </a:solidFill>
              <a:latin typeface="Calibri"/>
            </a:endParaRPr>
          </a:p>
        </p:txBody>
      </p:sp>
    </p:spTree>
    <p:extLst>
      <p:ext uri="{BB962C8B-B14F-4D97-AF65-F5344CB8AC3E}">
        <p14:creationId xmlns:p14="http://schemas.microsoft.com/office/powerpoint/2010/main" val="2868411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4800600"/>
            <a:ext cx="5486400" cy="566738"/>
          </a:xfrm>
        </p:spPr>
        <p:txBody>
          <a:bodyPr anchor="b"/>
          <a:lstStyle>
            <a:lvl1pPr algn="l">
              <a:defRPr sz="2000" b="1"/>
            </a:lvl1pPr>
          </a:lstStyle>
          <a:p>
            <a:r>
              <a:rPr lang="nb-NO" smtClean="0"/>
              <a:t>Klikk for å redigere tittelstil</a:t>
            </a:r>
            <a:endParaRPr lang="nb-NO"/>
          </a:p>
        </p:txBody>
      </p:sp>
      <p:sp>
        <p:nvSpPr>
          <p:cNvPr id="3" name="Plassholder for bil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Plassholder for dato 4"/>
          <p:cNvSpPr>
            <a:spLocks noGrp="1"/>
          </p:cNvSpPr>
          <p:nvPr>
            <p:ph type="dt" sz="half" idx="10"/>
          </p:nvPr>
        </p:nvSpPr>
        <p:spPr/>
        <p:txBody>
          <a:bodyPr/>
          <a:lstStyle/>
          <a:p>
            <a:fld id="{5CF2151B-8A10-422A-BE7C-43A460A660DD}" type="datetimeFigureOut">
              <a:rPr lang="nb-NO" smtClean="0">
                <a:solidFill>
                  <a:prstClr val="black">
                    <a:tint val="75000"/>
                  </a:prstClr>
                </a:solidFill>
              </a:rPr>
              <a:pPr/>
              <a:t>18.09.2015</a:t>
            </a:fld>
            <a:endParaRPr lang="nb-NO">
              <a:solidFill>
                <a:prstClr val="black">
                  <a:tint val="75000"/>
                </a:prstClr>
              </a:solidFill>
            </a:endParaRPr>
          </a:p>
        </p:txBody>
      </p:sp>
      <p:sp>
        <p:nvSpPr>
          <p:cNvPr id="6" name="Plassholder for bunntekst 5"/>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nb-NO">
              <a:solidFill>
                <a:prstClr val="black"/>
              </a:solidFill>
              <a:latin typeface="Calibri"/>
            </a:endParaRPr>
          </a:p>
        </p:txBody>
      </p:sp>
      <p:sp>
        <p:nvSpPr>
          <p:cNvPr id="7" name="Plassholder for lysbildenummer 6"/>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2C58BB5C-B98C-4013-A3FA-0FCAC62AAA61}" type="slidenum">
              <a:rPr lang="nb-NO" smtClean="0">
                <a:solidFill>
                  <a:prstClr val="black"/>
                </a:solidFill>
                <a:latin typeface="Calibri"/>
              </a:rPr>
              <a:pPr fontAlgn="auto">
                <a:spcBef>
                  <a:spcPts val="0"/>
                </a:spcBef>
                <a:spcAft>
                  <a:spcPts val="0"/>
                </a:spcAft>
              </a:pPr>
              <a:t>‹nr.›</a:t>
            </a:fld>
            <a:endParaRPr lang="nb-NO">
              <a:solidFill>
                <a:prstClr val="black"/>
              </a:solidFill>
              <a:latin typeface="Calibri"/>
            </a:endParaRPr>
          </a:p>
        </p:txBody>
      </p:sp>
    </p:spTree>
    <p:extLst>
      <p:ext uri="{BB962C8B-B14F-4D97-AF65-F5344CB8AC3E}">
        <p14:creationId xmlns:p14="http://schemas.microsoft.com/office/powerpoint/2010/main" val="3615413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8" name="Bilde 1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41357" y="5912702"/>
            <a:ext cx="1614271" cy="678849"/>
          </a:xfrm>
          <a:prstGeom prst="rect">
            <a:avLst/>
          </a:prstGeom>
        </p:spPr>
      </p:pic>
      <p:pic>
        <p:nvPicPr>
          <p:cNvPr id="8" name="Bilde 7"/>
          <p:cNvPicPr>
            <a:picLocks noChangeAspect="1"/>
          </p:cNvPicPr>
          <p:nvPr/>
        </p:nvPicPr>
        <p:blipFill rotWithShape="1">
          <a:blip r:embed="rId14" cstate="print">
            <a:extLst>
              <a:ext uri="{28A0092B-C50C-407E-A947-70E740481C1C}">
                <a14:useLocalDpi xmlns:a14="http://schemas.microsoft.com/office/drawing/2010/main" val="0"/>
              </a:ext>
            </a:extLst>
          </a:blip>
          <a:srcRect r="11503"/>
          <a:stretch/>
        </p:blipFill>
        <p:spPr>
          <a:xfrm rot="10800000">
            <a:off x="-3103" y="1233"/>
            <a:ext cx="9144762" cy="3576156"/>
          </a:xfrm>
          <a:prstGeom prst="rect">
            <a:avLst/>
          </a:prstGeom>
        </p:spPr>
      </p:pic>
      <p:sp>
        <p:nvSpPr>
          <p:cNvPr id="2" name="Plassholder for tittel 1"/>
          <p:cNvSpPr>
            <a:spLocks noGrp="1"/>
          </p:cNvSpPr>
          <p:nvPr>
            <p:ph type="title"/>
          </p:nvPr>
        </p:nvSpPr>
        <p:spPr>
          <a:xfrm>
            <a:off x="457200" y="274638"/>
            <a:ext cx="8229600" cy="1143000"/>
          </a:xfrm>
          <a:prstGeom prst="rect">
            <a:avLst/>
          </a:prstGeom>
          <a:noFill/>
        </p:spPr>
        <p:txBody>
          <a:bodyPr vert="horz" lIns="91440" tIns="45720" rIns="91440" bIns="45720" rtlCol="0" anchor="ctr">
            <a:normAutofit/>
          </a:bodyPr>
          <a:lstStyle/>
          <a:p>
            <a:r>
              <a:rPr lang="nb-NO" dirty="0" smtClean="0"/>
              <a:t>Klikk for å redigere tittelstil</a:t>
            </a:r>
            <a:endParaRPr lang="nb-NO" dirty="0"/>
          </a:p>
        </p:txBody>
      </p:sp>
      <p:sp>
        <p:nvSpPr>
          <p:cNvPr id="3" name="Plassholder f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4" name="Plassholder for dato 3"/>
          <p:cNvSpPr>
            <a:spLocks noGrp="1"/>
          </p:cNvSpPr>
          <p:nvPr>
            <p:ph type="dt" sz="half" idx="2"/>
          </p:nvPr>
        </p:nvSpPr>
        <p:spPr>
          <a:xfrm>
            <a:off x="1867744" y="6377510"/>
            <a:ext cx="125916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CF2151B-8A10-422A-BE7C-43A460A660DD}" type="datetimeFigureOut">
              <a:rPr lang="nb-NO" smtClean="0">
                <a:solidFill>
                  <a:prstClr val="black">
                    <a:tint val="75000"/>
                  </a:prstClr>
                </a:solidFill>
                <a:latin typeface="Calibri"/>
              </a:rPr>
              <a:pPr fontAlgn="auto">
                <a:spcBef>
                  <a:spcPts val="0"/>
                </a:spcBef>
                <a:spcAft>
                  <a:spcPts val="0"/>
                </a:spcAft>
              </a:pPr>
              <a:t>18.09.2015</a:t>
            </a:fld>
            <a:endParaRPr lang="nb-NO" dirty="0">
              <a:solidFill>
                <a:prstClr val="black">
                  <a:tint val="75000"/>
                </a:prstClr>
              </a:solidFill>
              <a:latin typeface="Calibri"/>
            </a:endParaRPr>
          </a:p>
        </p:txBody>
      </p:sp>
      <p:pic>
        <p:nvPicPr>
          <p:cNvPr id="12" name="Picture 5" descr="nhologo1_RGB"/>
          <p:cNvPicPr>
            <a:picLocks noChangeAspect="1" noChangeArrowheads="1"/>
          </p:cNvPicPr>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72400" y="5877272"/>
            <a:ext cx="576064" cy="7497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4102421"/>
      </p:ext>
    </p:extLst>
  </p:cSld>
  <p:clrMap bg1="lt1" tx1="dk1" bg2="lt2" tx2="dk2" accent1="accent1" accent2="accent2" accent3="accent3" accent4="accent4" accent5="accent5" accent6="accent6" hlink="hlink" folHlink="folHlink"/>
  <p:sldLayoutIdLst>
    <p:sldLayoutId id="2147484018" r:id="rId1"/>
    <p:sldLayoutId id="2147484019" r:id="rId2"/>
    <p:sldLayoutId id="2147484020" r:id="rId3"/>
    <p:sldLayoutId id="2147484021" r:id="rId4"/>
    <p:sldLayoutId id="2147484022" r:id="rId5"/>
    <p:sldLayoutId id="2147484023" r:id="rId6"/>
    <p:sldLayoutId id="2147484024" r:id="rId7"/>
    <p:sldLayoutId id="2147484025" r:id="rId8"/>
    <p:sldLayoutId id="2147484026" r:id="rId9"/>
    <p:sldLayoutId id="2147484027" r:id="rId10"/>
    <p:sldLayoutId id="2147484028" r:id="rId11"/>
  </p:sldLayoutIdLst>
  <p:timing>
    <p:tnLst>
      <p:par>
        <p:cTn id="1" dur="indefinite" restart="never" nodeType="tmRoot"/>
      </p:par>
    </p:tnLst>
  </p:timing>
  <p:txStyles>
    <p:titleStyle>
      <a:lvl1pPr algn="ctr" defTabSz="914400" rtl="0" eaLnBrk="1" latinLnBrk="0" hangingPunct="1">
        <a:spcBef>
          <a:spcPct val="0"/>
        </a:spcBef>
        <a:buNone/>
        <a:defRPr sz="4800" b="1" kern="1200">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8900000" scaled="1"/>
            <a:tileRect/>
          </a:gradFill>
          <a:latin typeface="Arial Narrow"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cid:77583EA6609C40438D84D9BAA5366546@Pi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hemeOverride" Target="../theme/themeOverride2.xml"/><Relationship Id="rId4" Type="http://schemas.openxmlformats.org/officeDocument/2006/relationships/image" Target="cid:77583EA6609C40438D84D9BAA5366546@Pit"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hemeOverride" Target="../theme/themeOverride3.xml"/><Relationship Id="rId4" Type="http://schemas.openxmlformats.org/officeDocument/2006/relationships/image" Target="cid:77583EA6609C40438D84D9BAA5366546@Pit"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hemeOverride" Target="../theme/themeOverride4.xml"/><Relationship Id="rId4" Type="http://schemas.openxmlformats.org/officeDocument/2006/relationships/image" Target="cid:77583EA6609C40438D84D9BAA5366546@Pi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hemeOverride" Target="../theme/themeOverride5.xml"/><Relationship Id="rId4" Type="http://schemas.openxmlformats.org/officeDocument/2006/relationships/image" Target="cid:77583EA6609C40438D84D9BAA5366546@Pit"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tel 1"/>
          <p:cNvSpPr>
            <a:spLocks noGrp="1"/>
          </p:cNvSpPr>
          <p:nvPr>
            <p:ph type="ctrTitle"/>
          </p:nvPr>
        </p:nvSpPr>
        <p:spPr>
          <a:xfrm>
            <a:off x="721345" y="764705"/>
            <a:ext cx="7772400" cy="1800200"/>
          </a:xfrm>
        </p:spPr>
        <p:txBody>
          <a:bodyPr>
            <a:noAutofit/>
          </a:bodyPr>
          <a:lstStyle/>
          <a:p>
            <a:r>
              <a:rPr lang="nb-NO" sz="3600" dirty="0" smtClean="0">
                <a:solidFill>
                  <a:srgbClr val="0071B8"/>
                </a:solidFill>
                <a:effectLst>
                  <a:outerShdw blurRad="38100" dist="38100" dir="2700000" algn="tl">
                    <a:srgbClr val="000000">
                      <a:alpha val="43137"/>
                    </a:srgbClr>
                  </a:outerShdw>
                </a:effectLst>
                <a:latin typeface="Century Gothic" pitchFamily="34" charset="0"/>
              </a:rPr>
              <a:t>Norwegian Hairdressing and Beauty Industry Association (NFVB)</a:t>
            </a:r>
            <a:endParaRPr lang="nb-NO" sz="3600" dirty="0">
              <a:solidFill>
                <a:srgbClr val="0071B8"/>
              </a:solidFill>
              <a:effectLst>
                <a:outerShdw blurRad="38100" dist="38100" dir="2700000" algn="tl">
                  <a:srgbClr val="000000">
                    <a:alpha val="43137"/>
                  </a:srgbClr>
                </a:outerShdw>
              </a:effectLst>
              <a:latin typeface="Century Gothic" pitchFamily="34" charset="0"/>
            </a:endParaRPr>
          </a:p>
        </p:txBody>
      </p:sp>
      <p:sp>
        <p:nvSpPr>
          <p:cNvPr id="3" name="Undertittel 2"/>
          <p:cNvSpPr>
            <a:spLocks noGrp="1"/>
          </p:cNvSpPr>
          <p:nvPr>
            <p:ph type="subTitle" idx="1"/>
          </p:nvPr>
        </p:nvSpPr>
        <p:spPr>
          <a:xfrm>
            <a:off x="1407145" y="2852936"/>
            <a:ext cx="6400800" cy="1872208"/>
          </a:xfrm>
        </p:spPr>
        <p:txBody>
          <a:bodyPr>
            <a:normAutofit fontScale="92500" lnSpcReduction="20000"/>
          </a:bodyPr>
          <a:lstStyle/>
          <a:p>
            <a:r>
              <a:rPr lang="nb-NO" sz="2400" b="1" dirty="0" smtClean="0">
                <a:solidFill>
                  <a:srgbClr val="0071B8"/>
                </a:solidFill>
                <a:latin typeface="Century Gothic" pitchFamily="34" charset="0"/>
              </a:rPr>
              <a:t>A Short Presentation</a:t>
            </a:r>
          </a:p>
          <a:p>
            <a:r>
              <a:rPr lang="nb-NO" sz="1500" dirty="0" smtClean="0">
                <a:solidFill>
                  <a:srgbClr val="0071B8"/>
                </a:solidFill>
                <a:latin typeface="Century Gothic" pitchFamily="34" charset="0"/>
              </a:rPr>
              <a:t>by</a:t>
            </a:r>
            <a:r>
              <a:rPr lang="nb-NO" sz="2000" dirty="0" smtClean="0">
                <a:solidFill>
                  <a:srgbClr val="0071B8"/>
                </a:solidFill>
                <a:latin typeface="Century Gothic" pitchFamily="34" charset="0"/>
              </a:rPr>
              <a:t> </a:t>
            </a:r>
          </a:p>
          <a:p>
            <a:r>
              <a:rPr lang="nb-NO" sz="2000" b="1" i="1" dirty="0" smtClean="0">
                <a:solidFill>
                  <a:srgbClr val="0071B8"/>
                </a:solidFill>
                <a:latin typeface="Century Gothic" pitchFamily="34" charset="0"/>
              </a:rPr>
              <a:t>John Petter Aambakk </a:t>
            </a:r>
          </a:p>
          <a:p>
            <a:r>
              <a:rPr lang="nb-NO" sz="1700" dirty="0" smtClean="0">
                <a:solidFill>
                  <a:srgbClr val="0071B8"/>
                </a:solidFill>
                <a:latin typeface="Century Gothic" pitchFamily="34" charset="0"/>
              </a:rPr>
              <a:t>at</a:t>
            </a:r>
            <a:endParaRPr lang="nb-NO" sz="1700" b="1" i="1" dirty="0">
              <a:solidFill>
                <a:srgbClr val="0071B8"/>
              </a:solidFill>
              <a:latin typeface="Century Gothic" pitchFamily="34" charset="0"/>
            </a:endParaRPr>
          </a:p>
          <a:p>
            <a:r>
              <a:rPr lang="nb-NO" sz="2000" b="1" i="1" dirty="0" err="1" smtClean="0">
                <a:solidFill>
                  <a:srgbClr val="0071B8"/>
                </a:solidFill>
                <a:latin typeface="Century Gothic" pitchFamily="34" charset="0"/>
              </a:rPr>
              <a:t>Educational</a:t>
            </a:r>
            <a:r>
              <a:rPr lang="nb-NO" sz="2000" b="1" i="1" dirty="0" smtClean="0">
                <a:solidFill>
                  <a:srgbClr val="0071B8"/>
                </a:solidFill>
                <a:latin typeface="Century Gothic" pitchFamily="34" charset="0"/>
              </a:rPr>
              <a:t> </a:t>
            </a:r>
            <a:r>
              <a:rPr lang="nb-NO" sz="2000" b="1" i="1" dirty="0" err="1">
                <a:solidFill>
                  <a:srgbClr val="0071B8"/>
                </a:solidFill>
                <a:latin typeface="Century Gothic" pitchFamily="34" charset="0"/>
              </a:rPr>
              <a:t>C</a:t>
            </a:r>
            <a:r>
              <a:rPr lang="nb-NO" sz="2000" b="1" i="1" dirty="0" err="1" smtClean="0">
                <a:solidFill>
                  <a:srgbClr val="0071B8"/>
                </a:solidFill>
                <a:latin typeface="Century Gothic" pitchFamily="34" charset="0"/>
              </a:rPr>
              <a:t>ongress</a:t>
            </a:r>
            <a:r>
              <a:rPr lang="nb-NO" sz="2000" b="1" i="1" dirty="0" smtClean="0">
                <a:solidFill>
                  <a:srgbClr val="0071B8"/>
                </a:solidFill>
                <a:latin typeface="Century Gothic" pitchFamily="34" charset="0"/>
              </a:rPr>
              <a:t> of Coiffure </a:t>
            </a:r>
            <a:r>
              <a:rPr lang="nb-NO" sz="2000" b="1" i="1" dirty="0">
                <a:solidFill>
                  <a:srgbClr val="0071B8"/>
                </a:solidFill>
                <a:latin typeface="Century Gothic" pitchFamily="34" charset="0"/>
              </a:rPr>
              <a:t>EU</a:t>
            </a:r>
            <a:endParaRPr lang="nb-NO" sz="2000" b="1" i="1" dirty="0" smtClean="0">
              <a:solidFill>
                <a:srgbClr val="0071B8"/>
              </a:solidFill>
              <a:latin typeface="Century Gothic" pitchFamily="34" charset="0"/>
            </a:endParaRPr>
          </a:p>
          <a:p>
            <a:r>
              <a:rPr lang="nb-NO" sz="2000" b="1" i="1" dirty="0" err="1" smtClean="0">
                <a:solidFill>
                  <a:srgbClr val="0071B8"/>
                </a:solidFill>
                <a:latin typeface="Century Gothic" pitchFamily="34" charset="0"/>
              </a:rPr>
              <a:t>Vienna</a:t>
            </a:r>
            <a:r>
              <a:rPr lang="nb-NO" sz="2000" b="1" i="1" dirty="0" smtClean="0">
                <a:solidFill>
                  <a:srgbClr val="0071B8"/>
                </a:solidFill>
                <a:latin typeface="Century Gothic" pitchFamily="34" charset="0"/>
              </a:rPr>
              <a:t>, 28th of </a:t>
            </a:r>
            <a:r>
              <a:rPr lang="nb-NO" sz="2000" b="1" i="1" dirty="0" err="1" smtClean="0">
                <a:solidFill>
                  <a:srgbClr val="0071B8"/>
                </a:solidFill>
                <a:latin typeface="Century Gothic" pitchFamily="34" charset="0"/>
              </a:rPr>
              <a:t>Sepember</a:t>
            </a:r>
            <a:r>
              <a:rPr lang="nb-NO" sz="2000" b="1" i="1" dirty="0" smtClean="0">
                <a:solidFill>
                  <a:srgbClr val="0071B8"/>
                </a:solidFill>
                <a:latin typeface="Century Gothic" pitchFamily="34" charset="0"/>
              </a:rPr>
              <a:t> 2015</a:t>
            </a:r>
          </a:p>
          <a:p>
            <a:endParaRPr lang="nb-NO" sz="2400" b="1" i="1" dirty="0" smtClean="0">
              <a:solidFill>
                <a:srgbClr val="0071B8"/>
              </a:solidFill>
              <a:latin typeface="Century Gothic" pitchFamily="34" charset="0"/>
            </a:endParaRPr>
          </a:p>
          <a:p>
            <a:endParaRPr lang="nb-NO" sz="2400" b="1" i="1" dirty="0">
              <a:solidFill>
                <a:srgbClr val="0071B8"/>
              </a:solidFill>
              <a:latin typeface="Century Gothic" pitchFamily="34" charset="0"/>
            </a:endParaRPr>
          </a:p>
        </p:txBody>
      </p:sp>
      <p:pic>
        <p:nvPicPr>
          <p:cNvPr id="4" name="Bilde 35" descr="cid:77583EA6609C40438D84D9BAA5366546@Pit"/>
          <p:cNvPicPr>
            <a:picLocks noChangeAspect="1" noChangeArrowheads="1"/>
          </p:cNvPicPr>
          <p:nvPr/>
        </p:nvPicPr>
        <p:blipFill>
          <a:blip r:embed="rId3" r:link="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91880" y="5805264"/>
            <a:ext cx="2519362"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4958280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395536" y="1268760"/>
            <a:ext cx="8229600" cy="1143000"/>
          </a:xfrm>
          <a:solidFill>
            <a:srgbClr val="CC3399"/>
          </a:solidFill>
        </p:spPr>
        <p:txBody>
          <a:bodyPr>
            <a:normAutofit fontScale="90000"/>
          </a:bodyPr>
          <a:lstStyle/>
          <a:p>
            <a:pPr algn="l">
              <a:spcAft>
                <a:spcPts val="0"/>
              </a:spcAft>
            </a:pPr>
            <a:r>
              <a:rPr lang="en-GB" b="1" kern="1200" dirty="0" smtClean="0">
                <a:solidFill>
                  <a:srgbClr val="FFFFFF"/>
                </a:solidFill>
                <a:latin typeface="Futura Md BT"/>
              </a:rPr>
              <a:t/>
            </a:r>
            <a:br>
              <a:rPr lang="en-GB" b="1" kern="1200" dirty="0" smtClean="0">
                <a:solidFill>
                  <a:srgbClr val="FFFFFF"/>
                </a:solidFill>
                <a:latin typeface="Futura Md BT"/>
              </a:rPr>
            </a:br>
            <a:r>
              <a:rPr lang="en-GB" sz="3600" dirty="0">
                <a:solidFill>
                  <a:srgbClr val="FFFFFF"/>
                </a:solidFill>
                <a:latin typeface="Futura Md BT"/>
              </a:rPr>
              <a:t>O</a:t>
            </a:r>
            <a:r>
              <a:rPr lang="en-GB" sz="3600" dirty="0" smtClean="0">
                <a:solidFill>
                  <a:srgbClr val="FFFFFF"/>
                </a:solidFill>
                <a:latin typeface="Futura Md BT"/>
              </a:rPr>
              <a:t>pportunities for the </a:t>
            </a:r>
            <a:r>
              <a:rPr lang="en-GB" sz="3600" b="1" kern="1200" dirty="0" smtClean="0">
                <a:solidFill>
                  <a:srgbClr val="FFFFFF"/>
                </a:solidFill>
                <a:latin typeface="Futura Md BT"/>
              </a:rPr>
              <a:t>hairdressing sector </a:t>
            </a:r>
            <a:r>
              <a:rPr lang="nl-NL" sz="4000" dirty="0">
                <a:latin typeface="Times New Roman"/>
                <a:ea typeface="Times New Roman"/>
              </a:rPr>
              <a:t/>
            </a:r>
            <a:br>
              <a:rPr lang="nl-NL" sz="4000" dirty="0">
                <a:latin typeface="Times New Roman"/>
                <a:ea typeface="Times New Roman"/>
              </a:rPr>
            </a:br>
            <a:endParaRPr lang="nl-NL" dirty="0"/>
          </a:p>
        </p:txBody>
      </p:sp>
      <p:sp>
        <p:nvSpPr>
          <p:cNvPr id="26626" name="Rectangle 3"/>
          <p:cNvSpPr>
            <a:spLocks noGrp="1" noChangeArrowheads="1"/>
          </p:cNvSpPr>
          <p:nvPr>
            <p:ph idx="1"/>
          </p:nvPr>
        </p:nvSpPr>
        <p:spPr>
          <a:xfrm>
            <a:off x="406700" y="2400491"/>
            <a:ext cx="8229600" cy="3105472"/>
          </a:xfrm>
        </p:spPr>
        <p:txBody>
          <a:bodyPr>
            <a:normAutofit fontScale="77500" lnSpcReduction="20000"/>
          </a:bodyPr>
          <a:lstStyle/>
          <a:p>
            <a:pPr marL="0" lvl="0" indent="0">
              <a:buNone/>
            </a:pPr>
            <a:endParaRPr lang="de-DE" sz="2400" dirty="0" smtClean="0"/>
          </a:p>
          <a:p>
            <a:pPr marL="0" lvl="0" indent="0">
              <a:buNone/>
            </a:pPr>
            <a:r>
              <a:rPr lang="de-DE" sz="2400" b="1" dirty="0" err="1" smtClean="0"/>
              <a:t>Our</a:t>
            </a:r>
            <a:r>
              <a:rPr lang="de-DE" sz="2400" b="1" dirty="0" smtClean="0"/>
              <a:t> </a:t>
            </a:r>
            <a:r>
              <a:rPr lang="de-DE" sz="2400" b="1" dirty="0" err="1" smtClean="0"/>
              <a:t>vision</a:t>
            </a:r>
            <a:r>
              <a:rPr lang="de-DE" sz="2400" b="1" dirty="0" smtClean="0"/>
              <a:t> </a:t>
            </a:r>
            <a:r>
              <a:rPr lang="de-DE" sz="2400" b="1" dirty="0"/>
              <a:t>on </a:t>
            </a:r>
            <a:r>
              <a:rPr lang="de-DE" sz="2400" b="1" dirty="0" err="1"/>
              <a:t>the</a:t>
            </a:r>
            <a:r>
              <a:rPr lang="de-DE" sz="2400" b="1" dirty="0"/>
              <a:t> </a:t>
            </a:r>
            <a:r>
              <a:rPr lang="de-DE" sz="2400" b="1" dirty="0" err="1" smtClean="0"/>
              <a:t>main</a:t>
            </a:r>
            <a:r>
              <a:rPr lang="de-DE" sz="2400" b="1" dirty="0" smtClean="0"/>
              <a:t> </a:t>
            </a:r>
            <a:r>
              <a:rPr lang="de-DE" sz="2400" b="1" dirty="0" err="1" smtClean="0"/>
              <a:t>opportunities</a:t>
            </a:r>
            <a:r>
              <a:rPr lang="de-DE" sz="2400" b="1" dirty="0" smtClean="0"/>
              <a:t> </a:t>
            </a:r>
            <a:r>
              <a:rPr lang="de-DE" sz="2400" b="1" dirty="0" err="1" smtClean="0"/>
              <a:t>for</a:t>
            </a:r>
            <a:r>
              <a:rPr lang="de-DE" sz="2400" b="1" dirty="0" smtClean="0"/>
              <a:t> </a:t>
            </a:r>
            <a:r>
              <a:rPr lang="de-DE" sz="2400" b="1" dirty="0" err="1" smtClean="0"/>
              <a:t>the</a:t>
            </a:r>
            <a:r>
              <a:rPr lang="de-DE" sz="2400" b="1" dirty="0" smtClean="0"/>
              <a:t> </a:t>
            </a:r>
            <a:r>
              <a:rPr lang="de-DE" sz="2400" b="1" dirty="0" err="1" smtClean="0"/>
              <a:t>hairdressing</a:t>
            </a:r>
            <a:r>
              <a:rPr lang="de-DE" sz="2400" b="1" dirty="0" smtClean="0"/>
              <a:t> </a:t>
            </a:r>
            <a:r>
              <a:rPr lang="de-DE" sz="2400" b="1" dirty="0" err="1" smtClean="0"/>
              <a:t>sector</a:t>
            </a:r>
            <a:r>
              <a:rPr lang="de-DE" sz="2400" b="1" dirty="0" smtClean="0"/>
              <a:t> </a:t>
            </a:r>
            <a:r>
              <a:rPr lang="de-DE" sz="2400" b="1" dirty="0"/>
              <a:t>in </a:t>
            </a:r>
            <a:r>
              <a:rPr lang="de-DE" sz="2400" b="1" dirty="0" err="1"/>
              <a:t>the</a:t>
            </a:r>
            <a:r>
              <a:rPr lang="de-DE" sz="2400" b="1" dirty="0"/>
              <a:t> </a:t>
            </a:r>
            <a:r>
              <a:rPr lang="de-DE" sz="2400" b="1" dirty="0" err="1"/>
              <a:t>coming</a:t>
            </a:r>
            <a:r>
              <a:rPr lang="de-DE" sz="2400" b="1" dirty="0"/>
              <a:t> 5 </a:t>
            </a:r>
            <a:r>
              <a:rPr lang="de-DE" sz="2400" b="1" dirty="0" err="1" smtClean="0"/>
              <a:t>years</a:t>
            </a:r>
            <a:r>
              <a:rPr lang="de-DE" sz="2400" b="1" dirty="0"/>
              <a:t>:</a:t>
            </a:r>
            <a:endParaRPr lang="nl-NL" sz="2400" b="1" dirty="0"/>
          </a:p>
          <a:p>
            <a:pPr marL="0" indent="0">
              <a:buNone/>
            </a:pPr>
            <a:endParaRPr lang="nb-NO" sz="2400" dirty="0"/>
          </a:p>
          <a:p>
            <a:pPr lvl="0"/>
            <a:r>
              <a:rPr lang="en-GB" sz="2400" dirty="0"/>
              <a:t>Increase and growth of chains and franchise concepts (“Top end” of the </a:t>
            </a:r>
            <a:r>
              <a:rPr lang="en-GB" sz="2400" dirty="0" smtClean="0"/>
              <a:t>market</a:t>
            </a:r>
            <a:endParaRPr lang="nb-NO" sz="2400" dirty="0"/>
          </a:p>
          <a:p>
            <a:pPr lvl="0"/>
            <a:r>
              <a:rPr lang="en-GB" sz="2400" dirty="0"/>
              <a:t>Integrations: Groups of salons are organizing procurement and logistics, owning suppliers and </a:t>
            </a:r>
            <a:r>
              <a:rPr lang="en-GB" sz="2400" dirty="0" smtClean="0"/>
              <a:t>developing  private </a:t>
            </a:r>
            <a:r>
              <a:rPr lang="en-GB" sz="2400" dirty="0"/>
              <a:t>brands  </a:t>
            </a:r>
            <a:endParaRPr lang="nb-NO" sz="2400" dirty="0"/>
          </a:p>
          <a:p>
            <a:r>
              <a:rPr lang="en-GB" sz="2400" dirty="0" smtClean="0"/>
              <a:t>The </a:t>
            </a:r>
            <a:r>
              <a:rPr lang="en-GB" sz="2400" dirty="0"/>
              <a:t>number of salons with additional services to hairdressing will increase.  </a:t>
            </a:r>
            <a:endParaRPr lang="nb-NO" sz="2400" dirty="0"/>
          </a:p>
          <a:p>
            <a:r>
              <a:rPr lang="en-GB" sz="2400" dirty="0" smtClean="0"/>
              <a:t>Ladies </a:t>
            </a:r>
            <a:r>
              <a:rPr lang="en-GB" sz="2400" dirty="0"/>
              <a:t>and gents (only) hairdressers will become niche concepts.</a:t>
            </a:r>
            <a:endParaRPr lang="nb-NO" sz="2400" dirty="0"/>
          </a:p>
          <a:p>
            <a:endParaRPr lang="nb-NO" sz="2400" dirty="0"/>
          </a:p>
          <a:p>
            <a:pPr marL="0" indent="0">
              <a:buNone/>
            </a:pPr>
            <a:endParaRPr lang="nl-NL" sz="2400" dirty="0"/>
          </a:p>
        </p:txBody>
      </p:sp>
      <p:pic>
        <p:nvPicPr>
          <p:cNvPr id="4" name="Bilde 35" descr="cid:77583EA6609C40438D84D9BAA5366546@Pit"/>
          <p:cNvPicPr>
            <a:picLocks noChangeAspect="1" noChangeArrowheads="1"/>
          </p:cNvPicPr>
          <p:nvPr/>
        </p:nvPicPr>
        <p:blipFill>
          <a:blip r:embed="rId3" r:link="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91880" y="5805264"/>
            <a:ext cx="2519362"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4081979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626">
                                            <p:txEl>
                                              <p:pRg st="1" end="1"/>
                                            </p:txEl>
                                          </p:spTgt>
                                        </p:tgtEl>
                                        <p:attrNameLst>
                                          <p:attrName>style.visibility</p:attrName>
                                        </p:attrNameLst>
                                      </p:cBhvr>
                                      <p:to>
                                        <p:strVal val="visible"/>
                                      </p:to>
                                    </p:set>
                                    <p:animEffect transition="in" filter="fade">
                                      <p:cBhvr>
                                        <p:cTn id="7" dur="1000"/>
                                        <p:tgtEl>
                                          <p:spTgt spid="26626">
                                            <p:txEl>
                                              <p:pRg st="1" end="1"/>
                                            </p:txEl>
                                          </p:spTgt>
                                        </p:tgtEl>
                                      </p:cBhvr>
                                    </p:animEffect>
                                    <p:anim calcmode="lin" valueType="num">
                                      <p:cBhvr>
                                        <p:cTn id="8" dur="1000" fill="hold"/>
                                        <p:tgtEl>
                                          <p:spTgt spid="26626">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662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6626">
                                            <p:txEl>
                                              <p:pRg st="3" end="3"/>
                                            </p:txEl>
                                          </p:spTgt>
                                        </p:tgtEl>
                                        <p:attrNameLst>
                                          <p:attrName>style.visibility</p:attrName>
                                        </p:attrNameLst>
                                      </p:cBhvr>
                                      <p:to>
                                        <p:strVal val="visible"/>
                                      </p:to>
                                    </p:set>
                                    <p:animEffect transition="in" filter="fade">
                                      <p:cBhvr>
                                        <p:cTn id="14" dur="1000"/>
                                        <p:tgtEl>
                                          <p:spTgt spid="26626">
                                            <p:txEl>
                                              <p:pRg st="3" end="3"/>
                                            </p:txEl>
                                          </p:spTgt>
                                        </p:tgtEl>
                                      </p:cBhvr>
                                    </p:animEffect>
                                    <p:anim calcmode="lin" valueType="num">
                                      <p:cBhvr>
                                        <p:cTn id="15" dur="1000" fill="hold"/>
                                        <p:tgtEl>
                                          <p:spTgt spid="26626">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2662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6626">
                                            <p:txEl>
                                              <p:pRg st="4" end="4"/>
                                            </p:txEl>
                                          </p:spTgt>
                                        </p:tgtEl>
                                        <p:attrNameLst>
                                          <p:attrName>style.visibility</p:attrName>
                                        </p:attrNameLst>
                                      </p:cBhvr>
                                      <p:to>
                                        <p:strVal val="visible"/>
                                      </p:to>
                                    </p:set>
                                    <p:animEffect transition="in" filter="fade">
                                      <p:cBhvr>
                                        <p:cTn id="21" dur="1000"/>
                                        <p:tgtEl>
                                          <p:spTgt spid="26626">
                                            <p:txEl>
                                              <p:pRg st="4" end="4"/>
                                            </p:txEl>
                                          </p:spTgt>
                                        </p:tgtEl>
                                      </p:cBhvr>
                                    </p:animEffect>
                                    <p:anim calcmode="lin" valueType="num">
                                      <p:cBhvr>
                                        <p:cTn id="22" dur="1000" fill="hold"/>
                                        <p:tgtEl>
                                          <p:spTgt spid="26626">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2662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6626">
                                            <p:txEl>
                                              <p:pRg st="5" end="5"/>
                                            </p:txEl>
                                          </p:spTgt>
                                        </p:tgtEl>
                                        <p:attrNameLst>
                                          <p:attrName>style.visibility</p:attrName>
                                        </p:attrNameLst>
                                      </p:cBhvr>
                                      <p:to>
                                        <p:strVal val="visible"/>
                                      </p:to>
                                    </p:set>
                                    <p:animEffect transition="in" filter="fade">
                                      <p:cBhvr>
                                        <p:cTn id="28" dur="1000"/>
                                        <p:tgtEl>
                                          <p:spTgt spid="26626">
                                            <p:txEl>
                                              <p:pRg st="5" end="5"/>
                                            </p:txEl>
                                          </p:spTgt>
                                        </p:tgtEl>
                                      </p:cBhvr>
                                    </p:animEffect>
                                    <p:anim calcmode="lin" valueType="num">
                                      <p:cBhvr>
                                        <p:cTn id="29" dur="1000" fill="hold"/>
                                        <p:tgtEl>
                                          <p:spTgt spid="26626">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2662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6626">
                                            <p:txEl>
                                              <p:pRg st="6" end="6"/>
                                            </p:txEl>
                                          </p:spTgt>
                                        </p:tgtEl>
                                        <p:attrNameLst>
                                          <p:attrName>style.visibility</p:attrName>
                                        </p:attrNameLst>
                                      </p:cBhvr>
                                      <p:to>
                                        <p:strVal val="visible"/>
                                      </p:to>
                                    </p:set>
                                    <p:animEffect transition="in" filter="fade">
                                      <p:cBhvr>
                                        <p:cTn id="35" dur="1000"/>
                                        <p:tgtEl>
                                          <p:spTgt spid="26626">
                                            <p:txEl>
                                              <p:pRg st="6" end="6"/>
                                            </p:txEl>
                                          </p:spTgt>
                                        </p:tgtEl>
                                      </p:cBhvr>
                                    </p:animEffect>
                                    <p:anim calcmode="lin" valueType="num">
                                      <p:cBhvr>
                                        <p:cTn id="36" dur="1000" fill="hold"/>
                                        <p:tgtEl>
                                          <p:spTgt spid="26626">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26626">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395536" y="1052736"/>
            <a:ext cx="8229600" cy="936104"/>
          </a:xfrm>
          <a:solidFill>
            <a:srgbClr val="CC3399"/>
          </a:solidFill>
        </p:spPr>
        <p:txBody>
          <a:bodyPr>
            <a:normAutofit fontScale="90000"/>
          </a:bodyPr>
          <a:lstStyle/>
          <a:p>
            <a:pPr>
              <a:spcAft>
                <a:spcPts val="0"/>
              </a:spcAft>
            </a:pPr>
            <a:r>
              <a:rPr lang="en-GB" b="1" kern="1200" dirty="0" smtClean="0">
                <a:solidFill>
                  <a:srgbClr val="FFFFFF"/>
                </a:solidFill>
                <a:latin typeface="Futura Md BT"/>
              </a:rPr>
              <a:t/>
            </a:r>
            <a:br>
              <a:rPr lang="en-GB" b="1" kern="1200" dirty="0" smtClean="0">
                <a:solidFill>
                  <a:srgbClr val="FFFFFF"/>
                </a:solidFill>
                <a:latin typeface="Futura Md BT"/>
              </a:rPr>
            </a:br>
            <a:r>
              <a:rPr lang="en-GB" sz="3600" b="1" kern="1200" dirty="0" smtClean="0">
                <a:solidFill>
                  <a:srgbClr val="FFFFFF"/>
                </a:solidFill>
                <a:latin typeface="Futura Md BT"/>
              </a:rPr>
              <a:t>Threats for the hairdressing sector</a:t>
            </a:r>
            <a:r>
              <a:rPr lang="nl-NL" sz="4000" dirty="0">
                <a:latin typeface="Times New Roman"/>
                <a:ea typeface="Times New Roman"/>
              </a:rPr>
              <a:t/>
            </a:r>
            <a:br>
              <a:rPr lang="nl-NL" sz="4000" dirty="0">
                <a:latin typeface="Times New Roman"/>
                <a:ea typeface="Times New Roman"/>
              </a:rPr>
            </a:br>
            <a:endParaRPr lang="nl-NL" dirty="0"/>
          </a:p>
        </p:txBody>
      </p:sp>
      <p:sp>
        <p:nvSpPr>
          <p:cNvPr id="26626" name="Rectangle 3"/>
          <p:cNvSpPr>
            <a:spLocks noGrp="1" noChangeArrowheads="1"/>
          </p:cNvSpPr>
          <p:nvPr>
            <p:ph idx="1"/>
          </p:nvPr>
        </p:nvSpPr>
        <p:spPr>
          <a:xfrm>
            <a:off x="457200" y="2276871"/>
            <a:ext cx="8229600" cy="3384377"/>
          </a:xfrm>
        </p:spPr>
        <p:txBody>
          <a:bodyPr>
            <a:normAutofit fontScale="77500" lnSpcReduction="20000"/>
          </a:bodyPr>
          <a:lstStyle/>
          <a:p>
            <a:pPr marL="0" lvl="0" indent="0">
              <a:buNone/>
            </a:pPr>
            <a:r>
              <a:rPr lang="en-US" sz="2400" b="1" dirty="0" smtClean="0"/>
              <a:t>Our vision </a:t>
            </a:r>
            <a:r>
              <a:rPr lang="en-US" sz="2400" b="1" dirty="0"/>
              <a:t>on the main </a:t>
            </a:r>
            <a:r>
              <a:rPr lang="en-US" sz="2400" b="1" dirty="0" smtClean="0"/>
              <a:t>threats to </a:t>
            </a:r>
            <a:r>
              <a:rPr lang="en-US" sz="2400" b="1" dirty="0"/>
              <a:t>hairdressing </a:t>
            </a:r>
            <a:r>
              <a:rPr lang="en-US" sz="2400" b="1" dirty="0" smtClean="0"/>
              <a:t>sector </a:t>
            </a:r>
            <a:r>
              <a:rPr lang="en-US" sz="2400" b="1" dirty="0"/>
              <a:t>in the coming 5 </a:t>
            </a:r>
            <a:r>
              <a:rPr lang="en-US" sz="2400" b="1" dirty="0" smtClean="0"/>
              <a:t>years:</a:t>
            </a:r>
          </a:p>
          <a:p>
            <a:pPr marL="0" lvl="0" indent="0">
              <a:buNone/>
            </a:pPr>
            <a:endParaRPr lang="en-US" sz="2400" dirty="0" smtClean="0"/>
          </a:p>
          <a:p>
            <a:pPr lvl="0"/>
            <a:r>
              <a:rPr lang="en-GB" sz="2400" dirty="0"/>
              <a:t>Lack of competent personnel (Young people seeking other types of education)</a:t>
            </a:r>
            <a:endParaRPr lang="nb-NO" sz="2400" dirty="0"/>
          </a:p>
          <a:p>
            <a:pPr lvl="0"/>
            <a:r>
              <a:rPr lang="en-GB" sz="2400" dirty="0"/>
              <a:t>Increase of chair rental and fragmentation of traditional middle sized enterprises</a:t>
            </a:r>
            <a:endParaRPr lang="nb-NO" sz="2400" dirty="0"/>
          </a:p>
          <a:p>
            <a:pPr lvl="0"/>
            <a:r>
              <a:rPr lang="en-GB" sz="2400" dirty="0"/>
              <a:t>Increase in taxation and other social costs, leading to lower profit, difficulties </a:t>
            </a:r>
            <a:r>
              <a:rPr lang="en-GB" sz="2400" dirty="0" smtClean="0"/>
              <a:t>in maintaining </a:t>
            </a:r>
            <a:r>
              <a:rPr lang="en-GB" sz="2400" dirty="0"/>
              <a:t>the level of wages, and unwillingness to employ and educate.</a:t>
            </a:r>
            <a:endParaRPr lang="nb-NO" sz="2400" dirty="0"/>
          </a:p>
          <a:p>
            <a:pPr lvl="0"/>
            <a:r>
              <a:rPr lang="en-GB" sz="2400" dirty="0"/>
              <a:t>Important salon exclusive haircare and skin therapy brands are degraded to other channels and loose </a:t>
            </a:r>
            <a:r>
              <a:rPr lang="en-GB" sz="2400" dirty="0" smtClean="0"/>
              <a:t>their profitability </a:t>
            </a:r>
            <a:r>
              <a:rPr lang="en-GB" sz="2400" dirty="0"/>
              <a:t>and attractiveness</a:t>
            </a:r>
            <a:endParaRPr lang="nb-NO" sz="2400" dirty="0"/>
          </a:p>
          <a:p>
            <a:pPr lvl="0"/>
            <a:r>
              <a:rPr lang="en-GB" sz="2400" dirty="0"/>
              <a:t>Increase in internet sales of previous salon exclusive </a:t>
            </a:r>
            <a:r>
              <a:rPr lang="en-GB" sz="2400" dirty="0" smtClean="0"/>
              <a:t>products</a:t>
            </a:r>
            <a:endParaRPr lang="nb-NO" sz="2400" dirty="0"/>
          </a:p>
          <a:p>
            <a:r>
              <a:rPr lang="en-GB" sz="2400" dirty="0"/>
              <a:t>The traditional family-owned, middle-sized salon, typically with 3-8 people, will come under pressure from the other developments</a:t>
            </a:r>
            <a:endParaRPr lang="nb-NO" sz="2400" dirty="0"/>
          </a:p>
          <a:p>
            <a:pPr marL="0" lvl="0" indent="0">
              <a:buNone/>
            </a:pPr>
            <a:endParaRPr lang="nl-NL" sz="2400" dirty="0"/>
          </a:p>
          <a:p>
            <a:pPr marL="0" indent="0">
              <a:buNone/>
            </a:pPr>
            <a:endParaRPr lang="nl-NL" sz="2400" dirty="0"/>
          </a:p>
        </p:txBody>
      </p:sp>
      <p:pic>
        <p:nvPicPr>
          <p:cNvPr id="4" name="Bilde 35" descr="cid:77583EA6609C40438D84D9BAA5366546@Pit"/>
          <p:cNvPicPr>
            <a:picLocks noChangeAspect="1" noChangeArrowheads="1"/>
          </p:cNvPicPr>
          <p:nvPr/>
        </p:nvPicPr>
        <p:blipFill>
          <a:blip r:embed="rId3" r:link="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19872" y="5877272"/>
            <a:ext cx="2519362"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15686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animEffect transition="in" filter="fade">
                                      <p:cBhvr>
                                        <p:cTn id="7" dur="1000"/>
                                        <p:tgtEl>
                                          <p:spTgt spid="26626">
                                            <p:txEl>
                                              <p:pRg st="0" end="0"/>
                                            </p:txEl>
                                          </p:spTgt>
                                        </p:tgtEl>
                                      </p:cBhvr>
                                    </p:animEffect>
                                    <p:anim calcmode="lin" valueType="num">
                                      <p:cBhvr>
                                        <p:cTn id="8" dur="1000" fill="hold"/>
                                        <p:tgtEl>
                                          <p:spTgt spid="2662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662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6626">
                                            <p:txEl>
                                              <p:pRg st="2" end="2"/>
                                            </p:txEl>
                                          </p:spTgt>
                                        </p:tgtEl>
                                        <p:attrNameLst>
                                          <p:attrName>style.visibility</p:attrName>
                                        </p:attrNameLst>
                                      </p:cBhvr>
                                      <p:to>
                                        <p:strVal val="visible"/>
                                      </p:to>
                                    </p:set>
                                    <p:animEffect transition="in" filter="fade">
                                      <p:cBhvr>
                                        <p:cTn id="14" dur="1000"/>
                                        <p:tgtEl>
                                          <p:spTgt spid="26626">
                                            <p:txEl>
                                              <p:pRg st="2" end="2"/>
                                            </p:txEl>
                                          </p:spTgt>
                                        </p:tgtEl>
                                      </p:cBhvr>
                                    </p:animEffect>
                                    <p:anim calcmode="lin" valueType="num">
                                      <p:cBhvr>
                                        <p:cTn id="15" dur="1000" fill="hold"/>
                                        <p:tgtEl>
                                          <p:spTgt spid="26626">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6626">
                                            <p:txEl>
                                              <p:pRg st="2" end="2"/>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6626">
                                            <p:txEl>
                                              <p:pRg st="3" end="3"/>
                                            </p:txEl>
                                          </p:spTgt>
                                        </p:tgtEl>
                                        <p:attrNameLst>
                                          <p:attrName>style.visibility</p:attrName>
                                        </p:attrNameLst>
                                      </p:cBhvr>
                                      <p:to>
                                        <p:strVal val="visible"/>
                                      </p:to>
                                    </p:set>
                                    <p:animEffect transition="in" filter="fade">
                                      <p:cBhvr>
                                        <p:cTn id="19" dur="1000"/>
                                        <p:tgtEl>
                                          <p:spTgt spid="26626">
                                            <p:txEl>
                                              <p:pRg st="3" end="3"/>
                                            </p:txEl>
                                          </p:spTgt>
                                        </p:tgtEl>
                                      </p:cBhvr>
                                    </p:animEffect>
                                    <p:anim calcmode="lin" valueType="num">
                                      <p:cBhvr>
                                        <p:cTn id="20" dur="1000" fill="hold"/>
                                        <p:tgtEl>
                                          <p:spTgt spid="26626">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2662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6626">
                                            <p:txEl>
                                              <p:pRg st="4" end="4"/>
                                            </p:txEl>
                                          </p:spTgt>
                                        </p:tgtEl>
                                        <p:attrNameLst>
                                          <p:attrName>style.visibility</p:attrName>
                                        </p:attrNameLst>
                                      </p:cBhvr>
                                      <p:to>
                                        <p:strVal val="visible"/>
                                      </p:to>
                                    </p:set>
                                    <p:animEffect transition="in" filter="fade">
                                      <p:cBhvr>
                                        <p:cTn id="26" dur="1000"/>
                                        <p:tgtEl>
                                          <p:spTgt spid="26626">
                                            <p:txEl>
                                              <p:pRg st="4" end="4"/>
                                            </p:txEl>
                                          </p:spTgt>
                                        </p:tgtEl>
                                      </p:cBhvr>
                                    </p:animEffect>
                                    <p:anim calcmode="lin" valueType="num">
                                      <p:cBhvr>
                                        <p:cTn id="27" dur="1000" fill="hold"/>
                                        <p:tgtEl>
                                          <p:spTgt spid="26626">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2662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6626">
                                            <p:txEl>
                                              <p:pRg st="5" end="5"/>
                                            </p:txEl>
                                          </p:spTgt>
                                        </p:tgtEl>
                                        <p:attrNameLst>
                                          <p:attrName>style.visibility</p:attrName>
                                        </p:attrNameLst>
                                      </p:cBhvr>
                                      <p:to>
                                        <p:strVal val="visible"/>
                                      </p:to>
                                    </p:set>
                                    <p:animEffect transition="in" filter="fade">
                                      <p:cBhvr>
                                        <p:cTn id="33" dur="1000"/>
                                        <p:tgtEl>
                                          <p:spTgt spid="26626">
                                            <p:txEl>
                                              <p:pRg st="5" end="5"/>
                                            </p:txEl>
                                          </p:spTgt>
                                        </p:tgtEl>
                                      </p:cBhvr>
                                    </p:animEffect>
                                    <p:anim calcmode="lin" valueType="num">
                                      <p:cBhvr>
                                        <p:cTn id="34" dur="1000" fill="hold"/>
                                        <p:tgtEl>
                                          <p:spTgt spid="26626">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2662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6626">
                                            <p:txEl>
                                              <p:pRg st="6" end="6"/>
                                            </p:txEl>
                                          </p:spTgt>
                                        </p:tgtEl>
                                        <p:attrNameLst>
                                          <p:attrName>style.visibility</p:attrName>
                                        </p:attrNameLst>
                                      </p:cBhvr>
                                      <p:to>
                                        <p:strVal val="visible"/>
                                      </p:to>
                                    </p:set>
                                    <p:animEffect transition="in" filter="fade">
                                      <p:cBhvr>
                                        <p:cTn id="40" dur="1000"/>
                                        <p:tgtEl>
                                          <p:spTgt spid="26626">
                                            <p:txEl>
                                              <p:pRg st="6" end="6"/>
                                            </p:txEl>
                                          </p:spTgt>
                                        </p:tgtEl>
                                      </p:cBhvr>
                                    </p:animEffect>
                                    <p:anim calcmode="lin" valueType="num">
                                      <p:cBhvr>
                                        <p:cTn id="41" dur="1000" fill="hold"/>
                                        <p:tgtEl>
                                          <p:spTgt spid="26626">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26626">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26626">
                                            <p:txEl>
                                              <p:pRg st="7" end="7"/>
                                            </p:txEl>
                                          </p:spTgt>
                                        </p:tgtEl>
                                        <p:attrNameLst>
                                          <p:attrName>style.visibility</p:attrName>
                                        </p:attrNameLst>
                                      </p:cBhvr>
                                      <p:to>
                                        <p:strVal val="visible"/>
                                      </p:to>
                                    </p:set>
                                    <p:animEffect transition="in" filter="fade">
                                      <p:cBhvr>
                                        <p:cTn id="47" dur="1000"/>
                                        <p:tgtEl>
                                          <p:spTgt spid="26626">
                                            <p:txEl>
                                              <p:pRg st="7" end="7"/>
                                            </p:txEl>
                                          </p:spTgt>
                                        </p:tgtEl>
                                      </p:cBhvr>
                                    </p:animEffect>
                                    <p:anim calcmode="lin" valueType="num">
                                      <p:cBhvr>
                                        <p:cTn id="48" dur="1000" fill="hold"/>
                                        <p:tgtEl>
                                          <p:spTgt spid="26626">
                                            <p:txEl>
                                              <p:pRg st="7" end="7"/>
                                            </p:txEl>
                                          </p:spTgt>
                                        </p:tgtEl>
                                        <p:attrNameLst>
                                          <p:attrName>ppt_x</p:attrName>
                                        </p:attrNameLst>
                                      </p:cBhvr>
                                      <p:tavLst>
                                        <p:tav tm="0">
                                          <p:val>
                                            <p:strVal val="#ppt_x"/>
                                          </p:val>
                                        </p:tav>
                                        <p:tav tm="100000">
                                          <p:val>
                                            <p:strVal val="#ppt_x"/>
                                          </p:val>
                                        </p:tav>
                                      </p:tavLst>
                                    </p:anim>
                                    <p:anim calcmode="lin" valueType="num">
                                      <p:cBhvr>
                                        <p:cTn id="49" dur="1000" fill="hold"/>
                                        <p:tgtEl>
                                          <p:spTgt spid="26626">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1268760"/>
            <a:ext cx="8229600" cy="792088"/>
          </a:xfrm>
          <a:solidFill>
            <a:srgbClr val="CC3399"/>
          </a:solidFill>
        </p:spPr>
        <p:txBody>
          <a:bodyPr>
            <a:normAutofit fontScale="90000"/>
          </a:bodyPr>
          <a:lstStyle/>
          <a:p>
            <a:pPr algn="l">
              <a:spcAft>
                <a:spcPts val="0"/>
              </a:spcAft>
            </a:pPr>
            <a:r>
              <a:rPr lang="en-GB" b="1" kern="1200" dirty="0" smtClean="0">
                <a:solidFill>
                  <a:srgbClr val="FFFFFF"/>
                </a:solidFill>
                <a:latin typeface="Futura Md BT"/>
              </a:rPr>
              <a:t/>
            </a:r>
            <a:br>
              <a:rPr lang="en-GB" b="1" kern="1200" dirty="0" smtClean="0">
                <a:solidFill>
                  <a:srgbClr val="FFFFFF"/>
                </a:solidFill>
                <a:latin typeface="Futura Md BT"/>
              </a:rPr>
            </a:br>
            <a:r>
              <a:rPr lang="en-GB" sz="4000" dirty="0" smtClean="0">
                <a:solidFill>
                  <a:srgbClr val="FFFFFF"/>
                </a:solidFill>
                <a:latin typeface="Futura Md BT"/>
              </a:rPr>
              <a:t>Opportunities for </a:t>
            </a:r>
            <a:r>
              <a:rPr lang="en-GB" sz="4000" b="1" kern="1200" dirty="0" smtClean="0">
                <a:solidFill>
                  <a:srgbClr val="FFFFFF"/>
                </a:solidFill>
                <a:latin typeface="Futura Md BT"/>
              </a:rPr>
              <a:t>education </a:t>
            </a:r>
            <a:r>
              <a:rPr lang="nl-NL" sz="4000" dirty="0">
                <a:latin typeface="Times New Roman"/>
                <a:ea typeface="Times New Roman"/>
              </a:rPr>
              <a:t/>
            </a:r>
            <a:br>
              <a:rPr lang="nl-NL" sz="4000" dirty="0">
                <a:latin typeface="Times New Roman"/>
                <a:ea typeface="Times New Roman"/>
              </a:rPr>
            </a:br>
            <a:endParaRPr lang="nl-NL" dirty="0"/>
          </a:p>
        </p:txBody>
      </p:sp>
      <p:sp>
        <p:nvSpPr>
          <p:cNvPr id="26626" name="Rectangle 3"/>
          <p:cNvSpPr>
            <a:spLocks noGrp="1" noChangeArrowheads="1"/>
          </p:cNvSpPr>
          <p:nvPr>
            <p:ph idx="1"/>
          </p:nvPr>
        </p:nvSpPr>
        <p:spPr>
          <a:xfrm>
            <a:off x="457200" y="2276872"/>
            <a:ext cx="8229600" cy="3528392"/>
          </a:xfrm>
        </p:spPr>
        <p:txBody>
          <a:bodyPr>
            <a:normAutofit/>
          </a:bodyPr>
          <a:lstStyle/>
          <a:p>
            <a:pPr marL="0" lvl="0" indent="0">
              <a:buNone/>
            </a:pPr>
            <a:r>
              <a:rPr lang="en-US" sz="2400" dirty="0" smtClean="0"/>
              <a:t>Our vision </a:t>
            </a:r>
            <a:r>
              <a:rPr lang="en-US" sz="2400" dirty="0"/>
              <a:t>on </a:t>
            </a:r>
            <a:r>
              <a:rPr lang="en-US" sz="2400" dirty="0" smtClean="0"/>
              <a:t>the main </a:t>
            </a:r>
            <a:r>
              <a:rPr lang="en-US" sz="2400" dirty="0"/>
              <a:t>opportunities for </a:t>
            </a:r>
            <a:r>
              <a:rPr lang="en-US" sz="2400" dirty="0" smtClean="0"/>
              <a:t>improving the </a:t>
            </a:r>
            <a:r>
              <a:rPr lang="en-US" sz="2400" dirty="0"/>
              <a:t>education of hairdressers in the coming 5 </a:t>
            </a:r>
            <a:r>
              <a:rPr lang="en-US" sz="2400" dirty="0" smtClean="0"/>
              <a:t>years</a:t>
            </a:r>
            <a:r>
              <a:rPr lang="en-US" sz="2400" dirty="0"/>
              <a:t>:</a:t>
            </a:r>
            <a:endParaRPr lang="en-US" sz="2400" dirty="0" smtClean="0"/>
          </a:p>
          <a:p>
            <a:r>
              <a:rPr lang="en-GB" sz="1900" dirty="0" smtClean="0"/>
              <a:t>In </a:t>
            </a:r>
            <a:r>
              <a:rPr lang="en-GB" sz="1900" dirty="0"/>
              <a:t>Norway we see that our main model results in many </a:t>
            </a:r>
            <a:r>
              <a:rPr lang="en-GB" sz="1900" dirty="0" smtClean="0"/>
              <a:t>drop-outs</a:t>
            </a:r>
            <a:r>
              <a:rPr lang="en-GB" sz="1900" dirty="0"/>
              <a:t>. We seek to change the system into the previous system in Norway: The student/apprentice should alternate between the school and the salon over a period of 3 to 4 years.</a:t>
            </a:r>
            <a:endParaRPr lang="nb-NO" sz="1900" dirty="0"/>
          </a:p>
          <a:p>
            <a:r>
              <a:rPr lang="en-GB" sz="1900" dirty="0" smtClean="0"/>
              <a:t>We </a:t>
            </a:r>
            <a:r>
              <a:rPr lang="en-GB" sz="1900" dirty="0"/>
              <a:t>seek </a:t>
            </a:r>
            <a:r>
              <a:rPr lang="en-GB" sz="1900" dirty="0" smtClean="0"/>
              <a:t>to improve government </a:t>
            </a:r>
            <a:r>
              <a:rPr lang="en-GB" sz="1900" dirty="0"/>
              <a:t>support and funding for undertaking apprentices.</a:t>
            </a:r>
            <a:endParaRPr lang="nb-NO" sz="1900" dirty="0"/>
          </a:p>
          <a:p>
            <a:r>
              <a:rPr lang="en-GB" sz="1900" dirty="0" smtClean="0"/>
              <a:t>We </a:t>
            </a:r>
            <a:r>
              <a:rPr lang="en-GB" sz="1900" dirty="0"/>
              <a:t>seek to improve the competence of </a:t>
            </a:r>
            <a:r>
              <a:rPr lang="en-GB" sz="1900" dirty="0" smtClean="0"/>
              <a:t>the responsible </a:t>
            </a:r>
            <a:r>
              <a:rPr lang="en-GB" sz="1900" dirty="0"/>
              <a:t>persons and other people involved in the training of apprentices</a:t>
            </a:r>
            <a:endParaRPr lang="nb-NO" sz="1900" dirty="0"/>
          </a:p>
          <a:p>
            <a:pPr marL="0" lvl="0" indent="0">
              <a:buNone/>
            </a:pPr>
            <a:endParaRPr lang="nl-NL" sz="2400" dirty="0"/>
          </a:p>
          <a:p>
            <a:pPr marL="457200" indent="-457200">
              <a:buFont typeface="+mj-lt"/>
              <a:buAutoNum type="arabicPeriod"/>
            </a:pPr>
            <a:endParaRPr lang="nl-NL" sz="2400" dirty="0" smtClean="0"/>
          </a:p>
          <a:p>
            <a:pPr marL="457200" indent="-457200">
              <a:buFont typeface="+mj-lt"/>
              <a:buAutoNum type="arabicPeriod"/>
            </a:pPr>
            <a:endParaRPr lang="de-DE" sz="2400" dirty="0"/>
          </a:p>
        </p:txBody>
      </p:sp>
      <p:pic>
        <p:nvPicPr>
          <p:cNvPr id="4" name="Bilde 35" descr="cid:77583EA6609C40438D84D9BAA5366546@Pit"/>
          <p:cNvPicPr>
            <a:picLocks noChangeAspect="1" noChangeArrowheads="1"/>
          </p:cNvPicPr>
          <p:nvPr/>
        </p:nvPicPr>
        <p:blipFill>
          <a:blip r:embed="rId3" r:link="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19872" y="5877272"/>
            <a:ext cx="2519362"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018160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animEffect transition="in" filter="fade">
                                      <p:cBhvr>
                                        <p:cTn id="7" dur="1000"/>
                                        <p:tgtEl>
                                          <p:spTgt spid="26626">
                                            <p:txEl>
                                              <p:pRg st="0" end="0"/>
                                            </p:txEl>
                                          </p:spTgt>
                                        </p:tgtEl>
                                      </p:cBhvr>
                                    </p:animEffect>
                                    <p:anim calcmode="lin" valueType="num">
                                      <p:cBhvr>
                                        <p:cTn id="8" dur="1000" fill="hold"/>
                                        <p:tgtEl>
                                          <p:spTgt spid="2662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662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6626">
                                            <p:txEl>
                                              <p:pRg st="1" end="1"/>
                                            </p:txEl>
                                          </p:spTgt>
                                        </p:tgtEl>
                                        <p:attrNameLst>
                                          <p:attrName>style.visibility</p:attrName>
                                        </p:attrNameLst>
                                      </p:cBhvr>
                                      <p:to>
                                        <p:strVal val="visible"/>
                                      </p:to>
                                    </p:set>
                                    <p:animEffect transition="in" filter="fade">
                                      <p:cBhvr>
                                        <p:cTn id="14" dur="1000"/>
                                        <p:tgtEl>
                                          <p:spTgt spid="26626">
                                            <p:txEl>
                                              <p:pRg st="1" end="1"/>
                                            </p:txEl>
                                          </p:spTgt>
                                        </p:tgtEl>
                                      </p:cBhvr>
                                    </p:animEffect>
                                    <p:anim calcmode="lin" valueType="num">
                                      <p:cBhvr>
                                        <p:cTn id="15" dur="1000" fill="hold"/>
                                        <p:tgtEl>
                                          <p:spTgt spid="2662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662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6626">
                                            <p:txEl>
                                              <p:pRg st="2" end="2"/>
                                            </p:txEl>
                                          </p:spTgt>
                                        </p:tgtEl>
                                        <p:attrNameLst>
                                          <p:attrName>style.visibility</p:attrName>
                                        </p:attrNameLst>
                                      </p:cBhvr>
                                      <p:to>
                                        <p:strVal val="visible"/>
                                      </p:to>
                                    </p:set>
                                    <p:animEffect transition="in" filter="fade">
                                      <p:cBhvr>
                                        <p:cTn id="21" dur="1000"/>
                                        <p:tgtEl>
                                          <p:spTgt spid="26626">
                                            <p:txEl>
                                              <p:pRg st="2" end="2"/>
                                            </p:txEl>
                                          </p:spTgt>
                                        </p:tgtEl>
                                      </p:cBhvr>
                                    </p:animEffect>
                                    <p:anim calcmode="lin" valueType="num">
                                      <p:cBhvr>
                                        <p:cTn id="22" dur="1000" fill="hold"/>
                                        <p:tgtEl>
                                          <p:spTgt spid="26626">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662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6626">
                                            <p:txEl>
                                              <p:pRg st="3" end="3"/>
                                            </p:txEl>
                                          </p:spTgt>
                                        </p:tgtEl>
                                        <p:attrNameLst>
                                          <p:attrName>style.visibility</p:attrName>
                                        </p:attrNameLst>
                                      </p:cBhvr>
                                      <p:to>
                                        <p:strVal val="visible"/>
                                      </p:to>
                                    </p:set>
                                    <p:animEffect transition="in" filter="fade">
                                      <p:cBhvr>
                                        <p:cTn id="28" dur="1000"/>
                                        <p:tgtEl>
                                          <p:spTgt spid="26626">
                                            <p:txEl>
                                              <p:pRg st="3" end="3"/>
                                            </p:txEl>
                                          </p:spTgt>
                                        </p:tgtEl>
                                      </p:cBhvr>
                                    </p:animEffect>
                                    <p:anim calcmode="lin" valueType="num">
                                      <p:cBhvr>
                                        <p:cTn id="29" dur="1000" fill="hold"/>
                                        <p:tgtEl>
                                          <p:spTgt spid="26626">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662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836712"/>
            <a:ext cx="8229600" cy="864096"/>
          </a:xfrm>
          <a:solidFill>
            <a:srgbClr val="CC3399"/>
          </a:solidFill>
        </p:spPr>
        <p:txBody>
          <a:bodyPr>
            <a:normAutofit fontScale="90000"/>
          </a:bodyPr>
          <a:lstStyle/>
          <a:p>
            <a:pPr algn="l">
              <a:spcAft>
                <a:spcPts val="0"/>
              </a:spcAft>
            </a:pPr>
            <a:r>
              <a:rPr lang="en-GB" b="1" kern="1200" dirty="0">
                <a:solidFill>
                  <a:srgbClr val="FFFFFF"/>
                </a:solidFill>
                <a:latin typeface="Futura Md BT"/>
              </a:rPr>
              <a:t/>
            </a:r>
            <a:br>
              <a:rPr lang="en-GB" b="1" kern="1200" dirty="0">
                <a:solidFill>
                  <a:srgbClr val="FFFFFF"/>
                </a:solidFill>
                <a:latin typeface="Futura Md BT"/>
              </a:rPr>
            </a:br>
            <a:r>
              <a:rPr lang="en-GB" sz="3600" b="1" kern="1200" dirty="0" smtClean="0">
                <a:solidFill>
                  <a:srgbClr val="FFFFFF"/>
                </a:solidFill>
                <a:latin typeface="Futura Md BT"/>
              </a:rPr>
              <a:t>Threats to the sector and the education</a:t>
            </a:r>
            <a:r>
              <a:rPr lang="nl-NL" sz="4000" dirty="0">
                <a:latin typeface="Times New Roman"/>
                <a:ea typeface="Times New Roman"/>
              </a:rPr>
              <a:t/>
            </a:r>
            <a:br>
              <a:rPr lang="nl-NL" sz="4000" dirty="0">
                <a:latin typeface="Times New Roman"/>
                <a:ea typeface="Times New Roman"/>
              </a:rPr>
            </a:br>
            <a:endParaRPr lang="nl-NL" dirty="0"/>
          </a:p>
        </p:txBody>
      </p:sp>
      <p:sp>
        <p:nvSpPr>
          <p:cNvPr id="26626" name="Rectangle 3"/>
          <p:cNvSpPr>
            <a:spLocks noGrp="1" noChangeArrowheads="1"/>
          </p:cNvSpPr>
          <p:nvPr>
            <p:ph idx="1"/>
          </p:nvPr>
        </p:nvSpPr>
        <p:spPr>
          <a:xfrm>
            <a:off x="457200" y="1844824"/>
            <a:ext cx="8229600" cy="4032447"/>
          </a:xfrm>
        </p:spPr>
        <p:txBody>
          <a:bodyPr>
            <a:normAutofit fontScale="47500" lnSpcReduction="20000"/>
          </a:bodyPr>
          <a:lstStyle/>
          <a:p>
            <a:pPr marL="0" lvl="0" indent="0">
              <a:buNone/>
            </a:pPr>
            <a:r>
              <a:rPr lang="en-US" sz="3400" b="1" dirty="0"/>
              <a:t>Our vision on </a:t>
            </a:r>
            <a:r>
              <a:rPr lang="en-US" sz="3400" b="1" dirty="0" smtClean="0"/>
              <a:t>the main threats to </a:t>
            </a:r>
            <a:r>
              <a:rPr lang="en-US" sz="3400" b="1" dirty="0"/>
              <a:t>the education of hairdressers  in the coming 5 </a:t>
            </a:r>
            <a:r>
              <a:rPr lang="en-US" sz="3400" b="1" dirty="0" smtClean="0"/>
              <a:t>years:</a:t>
            </a:r>
          </a:p>
          <a:p>
            <a:pPr marL="0" lvl="0" indent="0">
              <a:buNone/>
            </a:pPr>
            <a:endParaRPr lang="en-US" sz="2400" dirty="0" smtClean="0"/>
          </a:p>
          <a:p>
            <a:r>
              <a:rPr lang="en-GB" dirty="0" smtClean="0"/>
              <a:t>The </a:t>
            </a:r>
            <a:r>
              <a:rPr lang="en-GB" dirty="0"/>
              <a:t>increasing level of social costs (taxes, insurance) of labour, and authorities, both nationally and within EU, not being willing to support traditional craftsmanship and SME operating conditions. One of the results of this policy is opposite of what lawmakers think. One example: In many countries businesses with a turnover less than 30.000 – 75.000 Euro does not pay VAT. Instead of developing small businesses, and reducing unemployment, this leads the hairdressing sector and other SMEs to fragment into very small enterprises, who employs even fewer people, doesn`t take responsibility for the education, and pays even less taxes, if any at all. </a:t>
            </a:r>
            <a:endParaRPr lang="nb-NO" dirty="0"/>
          </a:p>
          <a:p>
            <a:endParaRPr lang="nb-NO" sz="2900" dirty="0"/>
          </a:p>
          <a:p>
            <a:r>
              <a:rPr lang="en-GB" dirty="0" smtClean="0"/>
              <a:t>This </a:t>
            </a:r>
            <a:r>
              <a:rPr lang="en-GB" dirty="0"/>
              <a:t>develops an “unlevelled playing field“: Laws, costly regulations and the general economic development makes it more difficult to establish and operate a traditional enterprise, with employers and employees, and apprentices.  Instead other operators, who lack formal skills and doesn`t intend to follow the laws, takes over the market. There are reports of widespread tax and VAT fraud and even „labour trafficking”: Bringing people into a country to work under poor conditions. </a:t>
            </a:r>
            <a:endParaRPr lang="nb-NO" dirty="0"/>
          </a:p>
          <a:p>
            <a:endParaRPr lang="nb-NO" sz="2900" dirty="0"/>
          </a:p>
          <a:p>
            <a:r>
              <a:rPr lang="en-GB" dirty="0"/>
              <a:t>The visible evidence of this is an increase in the number of low price enterprises and chair rentals, and a growing black economy. </a:t>
            </a:r>
            <a:endParaRPr lang="nb-NO" dirty="0"/>
          </a:p>
          <a:p>
            <a:pPr marL="0" lvl="0" indent="0">
              <a:buNone/>
            </a:pPr>
            <a:endParaRPr lang="en-US" sz="2400" dirty="0" smtClean="0"/>
          </a:p>
        </p:txBody>
      </p:sp>
      <p:pic>
        <p:nvPicPr>
          <p:cNvPr id="4" name="Bilde 35" descr="cid:77583EA6609C40438D84D9BAA5366546@Pit"/>
          <p:cNvPicPr>
            <a:picLocks noChangeAspect="1" noChangeArrowheads="1"/>
          </p:cNvPicPr>
          <p:nvPr/>
        </p:nvPicPr>
        <p:blipFill>
          <a:blip r:embed="rId3" r:link="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19872" y="5877272"/>
            <a:ext cx="2519362"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814155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animEffect transition="in" filter="fade">
                                      <p:cBhvr>
                                        <p:cTn id="7" dur="1000"/>
                                        <p:tgtEl>
                                          <p:spTgt spid="26626">
                                            <p:txEl>
                                              <p:pRg st="0" end="0"/>
                                            </p:txEl>
                                          </p:spTgt>
                                        </p:tgtEl>
                                      </p:cBhvr>
                                    </p:animEffect>
                                    <p:anim calcmode="lin" valueType="num">
                                      <p:cBhvr>
                                        <p:cTn id="8" dur="1000" fill="hold"/>
                                        <p:tgtEl>
                                          <p:spTgt spid="2662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662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6626">
                                            <p:txEl>
                                              <p:pRg st="2" end="2"/>
                                            </p:txEl>
                                          </p:spTgt>
                                        </p:tgtEl>
                                        <p:attrNameLst>
                                          <p:attrName>style.visibility</p:attrName>
                                        </p:attrNameLst>
                                      </p:cBhvr>
                                      <p:to>
                                        <p:strVal val="visible"/>
                                      </p:to>
                                    </p:set>
                                    <p:animEffect transition="in" filter="fade">
                                      <p:cBhvr>
                                        <p:cTn id="14" dur="1000"/>
                                        <p:tgtEl>
                                          <p:spTgt spid="26626">
                                            <p:txEl>
                                              <p:pRg st="2" end="2"/>
                                            </p:txEl>
                                          </p:spTgt>
                                        </p:tgtEl>
                                      </p:cBhvr>
                                    </p:animEffect>
                                    <p:anim calcmode="lin" valueType="num">
                                      <p:cBhvr>
                                        <p:cTn id="15" dur="1000" fill="hold"/>
                                        <p:tgtEl>
                                          <p:spTgt spid="26626">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662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6626">
                                            <p:txEl>
                                              <p:pRg st="4" end="4"/>
                                            </p:txEl>
                                          </p:spTgt>
                                        </p:tgtEl>
                                        <p:attrNameLst>
                                          <p:attrName>style.visibility</p:attrName>
                                        </p:attrNameLst>
                                      </p:cBhvr>
                                      <p:to>
                                        <p:strVal val="visible"/>
                                      </p:to>
                                    </p:set>
                                    <p:animEffect transition="in" filter="fade">
                                      <p:cBhvr>
                                        <p:cTn id="21" dur="1000"/>
                                        <p:tgtEl>
                                          <p:spTgt spid="26626">
                                            <p:txEl>
                                              <p:pRg st="4" end="4"/>
                                            </p:txEl>
                                          </p:spTgt>
                                        </p:tgtEl>
                                      </p:cBhvr>
                                    </p:animEffect>
                                    <p:anim calcmode="lin" valueType="num">
                                      <p:cBhvr>
                                        <p:cTn id="22" dur="1000" fill="hold"/>
                                        <p:tgtEl>
                                          <p:spTgt spid="26626">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2662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6626">
                                            <p:txEl>
                                              <p:pRg st="6" end="6"/>
                                            </p:txEl>
                                          </p:spTgt>
                                        </p:tgtEl>
                                        <p:attrNameLst>
                                          <p:attrName>style.visibility</p:attrName>
                                        </p:attrNameLst>
                                      </p:cBhvr>
                                      <p:to>
                                        <p:strVal val="visible"/>
                                      </p:to>
                                    </p:set>
                                    <p:animEffect transition="in" filter="fade">
                                      <p:cBhvr>
                                        <p:cTn id="28" dur="1000"/>
                                        <p:tgtEl>
                                          <p:spTgt spid="26626">
                                            <p:txEl>
                                              <p:pRg st="6" end="6"/>
                                            </p:txEl>
                                          </p:spTgt>
                                        </p:tgtEl>
                                      </p:cBhvr>
                                    </p:animEffect>
                                    <p:anim calcmode="lin" valueType="num">
                                      <p:cBhvr>
                                        <p:cTn id="29" dur="1000" fill="hold"/>
                                        <p:tgtEl>
                                          <p:spTgt spid="26626">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26626">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p:txBody>
          <a:bodyPr>
            <a:normAutofit/>
          </a:bodyPr>
          <a:lstStyle/>
          <a:p>
            <a:r>
              <a:rPr lang="nb-NO" sz="4400" dirty="0" err="1" smtClean="0"/>
              <a:t>Thank</a:t>
            </a:r>
            <a:r>
              <a:rPr lang="nb-NO" sz="4400" dirty="0" smtClean="0"/>
              <a:t> </a:t>
            </a:r>
            <a:r>
              <a:rPr lang="nb-NO" sz="4400" dirty="0" err="1" smtClean="0"/>
              <a:t>you</a:t>
            </a:r>
            <a:r>
              <a:rPr lang="nb-NO" sz="4400" dirty="0" smtClean="0"/>
              <a:t> for </a:t>
            </a:r>
            <a:r>
              <a:rPr lang="nb-NO" sz="4400" dirty="0" err="1" smtClean="0"/>
              <a:t>listening</a:t>
            </a:r>
            <a:r>
              <a:rPr lang="nb-NO" sz="4400" dirty="0" smtClean="0"/>
              <a:t>!</a:t>
            </a:r>
            <a:endParaRPr lang="nb-NO" sz="4400" dirty="0"/>
          </a:p>
        </p:txBody>
      </p:sp>
    </p:spTree>
    <p:extLst>
      <p:ext uri="{BB962C8B-B14F-4D97-AF65-F5344CB8AC3E}">
        <p14:creationId xmlns:p14="http://schemas.microsoft.com/office/powerpoint/2010/main" val="1898311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250" fill="hold"/>
                                        <p:tgtEl>
                                          <p:spTgt spid="2"/>
                                        </p:tgtEl>
                                        <p:attrNameLst>
                                          <p:attrName>ppt_w</p:attrName>
                                        </p:attrNameLst>
                                      </p:cBhvr>
                                      <p:tavLst>
                                        <p:tav tm="0">
                                          <p:val>
                                            <p:fltVal val="0"/>
                                          </p:val>
                                        </p:tav>
                                        <p:tav tm="100000">
                                          <p:val>
                                            <p:strVal val="#ppt_w"/>
                                          </p:val>
                                        </p:tav>
                                      </p:tavLst>
                                    </p:anim>
                                    <p:anim calcmode="lin" valueType="num">
                                      <p:cBhvr>
                                        <p:cTn id="8" dur="1250" fill="hold"/>
                                        <p:tgtEl>
                                          <p:spTgt spid="2"/>
                                        </p:tgtEl>
                                        <p:attrNameLst>
                                          <p:attrName>ppt_h</p:attrName>
                                        </p:attrNameLst>
                                      </p:cBhvr>
                                      <p:tavLst>
                                        <p:tav tm="0">
                                          <p:val>
                                            <p:fltVal val="0"/>
                                          </p:val>
                                        </p:tav>
                                        <p:tav tm="100000">
                                          <p:val>
                                            <p:strVal val="#ppt_h"/>
                                          </p:val>
                                        </p:tav>
                                      </p:tavLst>
                                    </p:anim>
                                    <p:animEffect transition="in" filter="fade">
                                      <p:cBhvr>
                                        <p:cTn id="9" dur="1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tema">
  <a:themeElements>
    <a:clrScheme name="Enke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Enke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themeOverride>
</file>

<file path=ppt/theme/themeOverride2.xml><?xml version="1.0" encoding="utf-8"?>
<a:themeOverride xmlns:a="http://schemas.openxmlformats.org/drawingml/2006/main">
  <a:clrScheme name="Enke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themeOverride>
</file>

<file path=ppt/theme/themeOverride3.xml><?xml version="1.0" encoding="utf-8"?>
<a:themeOverride xmlns:a="http://schemas.openxmlformats.org/drawingml/2006/main">
  <a:clrScheme name="Enke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themeOverride>
</file>

<file path=ppt/theme/themeOverride4.xml><?xml version="1.0" encoding="utf-8"?>
<a:themeOverride xmlns:a="http://schemas.openxmlformats.org/drawingml/2006/main">
  <a:clrScheme name="Enke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themeOverride>
</file>

<file path=ppt/theme/themeOverride5.xml><?xml version="1.0" encoding="utf-8"?>
<a:themeOverride xmlns:a="http://schemas.openxmlformats.org/drawingml/2006/main">
  <a:clrScheme name="Enke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themeOverride>
</file>

<file path=docProps/app.xml><?xml version="1.0" encoding="utf-8"?>
<Properties xmlns="http://schemas.openxmlformats.org/officeDocument/2006/extended-properties" xmlns:vt="http://schemas.openxmlformats.org/officeDocument/2006/docPropsVTypes">
  <Template/>
  <TotalTime>1517</TotalTime>
  <Words>559</Words>
  <Application>Microsoft Office PowerPoint</Application>
  <PresentationFormat>Diavoorstelling (4:3)</PresentationFormat>
  <Paragraphs>39</Paragraphs>
  <Slides>6</Slides>
  <Notes>0</Notes>
  <HiddenSlides>0</HiddenSlides>
  <MMClips>0</MMClips>
  <ScaleCrop>false</ScaleCrop>
  <HeadingPairs>
    <vt:vector size="4" baseType="variant">
      <vt:variant>
        <vt:lpstr>Thema</vt:lpstr>
      </vt:variant>
      <vt:variant>
        <vt:i4>1</vt:i4>
      </vt:variant>
      <vt:variant>
        <vt:lpstr>Diatitels</vt:lpstr>
      </vt:variant>
      <vt:variant>
        <vt:i4>6</vt:i4>
      </vt:variant>
    </vt:vector>
  </HeadingPairs>
  <TitlesOfParts>
    <vt:vector size="7" baseType="lpstr">
      <vt:lpstr>Office-tema</vt:lpstr>
      <vt:lpstr>Norwegian Hairdressing and Beauty Industry Association (NFVB)</vt:lpstr>
      <vt:lpstr> Opportunities for the hairdressing sector  </vt:lpstr>
      <vt:lpstr> Threats for the hairdressing sector </vt:lpstr>
      <vt:lpstr> Opportunities for education  </vt:lpstr>
      <vt:lpstr> Threats to the sector and the education </vt:lpstr>
      <vt:lpstr>Thank you for listening!</vt:lpstr>
    </vt:vector>
  </TitlesOfParts>
  <Company>Anko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Miranda Bakker</dc:creator>
  <cp:lastModifiedBy>Miranda Bakker</cp:lastModifiedBy>
  <cp:revision>110</cp:revision>
  <cp:lastPrinted>2015-09-07T11:23:02Z</cp:lastPrinted>
  <dcterms:created xsi:type="dcterms:W3CDTF">2009-09-04T08:22:07Z</dcterms:created>
  <dcterms:modified xsi:type="dcterms:W3CDTF">2015-09-18T13:32:14Z</dcterms:modified>
</cp:coreProperties>
</file>