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559675" cy="106918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ijdelijke aanduiding voor voettekst 3"/>
          <p:cNvSpPr txBox="1">
            <a:spLocks noGrp="1"/>
          </p:cNvSpPr>
          <p:nvPr>
            <p:ph type="ftr" sz="quarter" idx="2"/>
          </p:nvPr>
        </p:nvSpPr>
        <p:spPr>
          <a:xfrm>
            <a:off x="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ijdelijke aanduiding voor dianumm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D297B02-F86F-449C-A68F-EC80CC88D6DA}" type="slidenum">
              <a:t>‹nr.›</a:t>
            </a:fld>
            <a:endParaRPr lang="pl-PL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6935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 idx="2"/>
          </p:nvPr>
        </p:nvSpPr>
        <p:spPr>
          <a:xfrm>
            <a:off x="1106999" y="812520"/>
            <a:ext cx="5345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Tijdelijke aanduiding voor notiti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19"/>
            <a:ext cx="6047639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l-PL"/>
          </a:p>
        </p:txBody>
      </p:sp>
      <p:sp>
        <p:nvSpPr>
          <p:cNvPr id="4" name="Tijdelijke aanduiding voor koptekst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5" name="Tijdelijke aanduiding voor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pl-PL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FB70BF3-B2AF-442B-9953-5B05D7EF75F9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570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l-PL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ijdelijke aanduiding voor notiti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ijdelijke aanduiding voor notiti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ijdelijke aanduiding voor notiti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ijdelijke aanduiding voor notiti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ijdelijke aanduiding voor notiti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1FCFFF-5181-430C-8FE0-2B9661B1CBA6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164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432417-CBF9-4679-9C58-F8B00BCE0EA0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578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B28BC7-DB5F-4E77-9450-1FA2C83D9143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110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AC23FC-F2B1-4B8A-85A3-335D4AB4585D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5171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02827E-352E-47B8-9B8E-1C587E015831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02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F3940B-EB25-4CAB-A781-A1864EF968FC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083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8F5520-D718-4B13-956A-1092A3A7D48B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411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03844F-D0F8-4D25-9225-35279D5645CA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6131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D3AF82-A5F7-47A7-AD52-E01D634C4261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5303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7FAB65-F815-4CF2-BCAE-EF7CE8619892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884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AF75DF-E761-4EDB-A238-EF179FC56973}" type="slidenum"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316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3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nl-NL"/>
              <a:t>Kliknij, aby edytować format tekstu tytułuKlik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240" cy="45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NL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1999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3999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nl-NL"/>
              <a:t>Kliknij, aby edytować format tekstu konspektu</a:t>
            </a:r>
          </a:p>
          <a:p>
            <a:pPr lvl="1"/>
            <a:r>
              <a:rPr lang="nl-NL"/>
              <a:t>Drugi poziom konspektu</a:t>
            </a:r>
          </a:p>
          <a:p>
            <a:pPr lvl="2"/>
            <a:r>
              <a:rPr lang="nl-NL"/>
              <a:t>Trzeci poziom konspektu</a:t>
            </a:r>
          </a:p>
          <a:p>
            <a:pPr lvl="3"/>
            <a:r>
              <a:rPr lang="nl-NL"/>
              <a:t>Czwarty poziom konspektu</a:t>
            </a:r>
          </a:p>
          <a:p>
            <a:pPr lvl="4"/>
            <a:r>
              <a:rPr lang="nl-NL"/>
              <a:t>Piąty poziom konspektu</a:t>
            </a:r>
          </a:p>
          <a:p>
            <a:pPr lvl="5"/>
            <a:r>
              <a:rPr lang="nl-NL"/>
              <a:t>Szósty poziom konspektu</a:t>
            </a:r>
          </a:p>
          <a:p>
            <a:pPr lvl="6"/>
            <a:r>
              <a:rPr lang="nl-NL"/>
              <a:t>Siódmy poziom konspektu</a:t>
            </a:r>
          </a:p>
          <a:p>
            <a:pPr lvl="7"/>
            <a:r>
              <a:rPr lang="nl-NL"/>
              <a:t>Ósmy poziom konspektu</a:t>
            </a:r>
          </a:p>
          <a:p>
            <a:pPr lvl="0"/>
            <a:r>
              <a:rPr lang="nl-NL"/>
              <a:t>Dziewiąty poziom konspektuKlik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2"/>
          </p:nvPr>
        </p:nvSpPr>
        <p:spPr>
          <a:xfrm>
            <a:off x="457200" y="6245279"/>
            <a:ext cx="213336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pl-PL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3"/>
          </p:nvPr>
        </p:nvSpPr>
        <p:spPr>
          <a:xfrm>
            <a:off x="3124079" y="6245279"/>
            <a:ext cx="2895119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pl-PL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4"/>
          </p:nvPr>
        </p:nvSpPr>
        <p:spPr>
          <a:xfrm>
            <a:off x="6553079" y="6245279"/>
            <a:ext cx="213336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pl-PL" sz="1800" b="0" i="0" u="none" strike="noStrike" kern="1200" spc="0">
                <a:solidFill>
                  <a:srgbClr val="000000"/>
                </a:solidFill>
                <a:latin typeface="Arial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10DAE55-BE61-45C5-8801-EA6455E862B3}" type="slidenum">
              <a:t>‹nr.›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0">
        <a:spcBef>
          <a:spcPts val="0"/>
        </a:spcBef>
        <a:spcAft>
          <a:spcPts val="0"/>
        </a:spcAft>
        <a:buNone/>
        <a:tabLst/>
        <a:defRPr lang="nl-NL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1pPr>
      <a:lvl2pPr lvl="1">
        <a:buSzPct val="75000"/>
        <a:buFont typeface="StarSymbol"/>
        <a:buChar char="–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2pPr>
      <a:lvl3pPr lvl="2">
        <a:buSzPct val="45000"/>
        <a:buFont typeface="StarSymbol"/>
        <a:buChar char="●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3pPr>
      <a:lvl4pPr lvl="3">
        <a:buSzPct val="75000"/>
        <a:buFont typeface="StarSymbol"/>
        <a:buChar char="–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4pPr>
      <a:lvl5pPr lvl="4">
        <a:buSzPct val="45000"/>
        <a:buFont typeface="StarSymbol"/>
        <a:buChar char="●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5pPr>
      <a:lvl6pPr lvl="5">
        <a:buSzPct val="45000"/>
        <a:buFont typeface="StarSymbol"/>
        <a:buChar char="●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6pPr>
      <a:lvl7pPr lvl="6">
        <a:buSzPct val="45000"/>
        <a:buFont typeface="StarSymbol"/>
        <a:buChar char="●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7pPr>
      <a:lvl8pPr lvl="7">
        <a:buSzPct val="45000"/>
        <a:buFont typeface="StarSymbol"/>
        <a:buChar char="●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8pPr>
      <a:lvl9pPr marL="0" marR="0" lvl="0" indent="0" algn="l" rtl="0" hangingPunct="0">
        <a:spcBef>
          <a:spcPts val="638"/>
        </a:spcBef>
        <a:spcAft>
          <a:spcPts val="0"/>
        </a:spcAft>
        <a:buSzPct val="45000"/>
        <a:buFont typeface="StarSymbol"/>
        <a:buChar char="•"/>
        <a:tabLst/>
        <a:defRPr lang="nl-NL" sz="3200" b="0" i="0" u="none" strike="noStrike" spc="0">
          <a:solidFill>
            <a:srgbClr val="000000"/>
          </a:solidFill>
          <a:latin typeface="Arial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body" idx="4294967295"/>
          </p:nvPr>
        </p:nvSpPr>
        <p:spPr>
          <a:xfrm>
            <a:off x="503999" y="1600200"/>
            <a:ext cx="8229240" cy="4525559"/>
          </a:xfrm>
        </p:spPr>
        <p:txBody>
          <a:bodyPr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NL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1999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3999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 algn="ctr" hangingPunct="1">
              <a:spcBef>
                <a:spcPts val="638"/>
              </a:spcBef>
              <a:spcAft>
                <a:spcPts val="0"/>
              </a:spcAft>
              <a:buNone/>
            </a:pPr>
            <a:r>
              <a:rPr lang="nl-NL" sz="2800">
                <a:latin typeface="Arial" pitchFamily="18"/>
              </a:rPr>
              <a:t>Presentation of</a:t>
            </a:r>
          </a:p>
          <a:p>
            <a:pPr lvl="0">
              <a:buNone/>
            </a:pPr>
            <a:r>
              <a:rPr lang="nl-NL" sz="2800">
                <a:latin typeface="Arial" pitchFamily="18"/>
                <a:cs typeface="Arial" pitchFamily="34"/>
              </a:rPr>
              <a:t>  National Hairdresser-Cosmetic Commission -                              Polish Craft Association</a:t>
            </a:r>
          </a:p>
          <a:p>
            <a:pPr marL="0" lvl="0" indent="0" algn="ctr" hangingPunct="1">
              <a:spcBef>
                <a:spcPts val="638"/>
              </a:spcBef>
              <a:spcAft>
                <a:spcPts val="0"/>
              </a:spcAft>
              <a:buNone/>
            </a:pPr>
            <a:r>
              <a:rPr lang="nl-NL">
                <a:latin typeface="Arial" pitchFamily="18"/>
              </a:rPr>
              <a:t>Marzena Bilińska-Fiałkowska</a:t>
            </a:r>
          </a:p>
          <a:p>
            <a:pPr marL="0" lvl="0" indent="0" algn="ctr" hangingPunct="1">
              <a:spcBef>
                <a:spcPts val="638"/>
              </a:spcBef>
              <a:spcAft>
                <a:spcPts val="0"/>
              </a:spcAft>
              <a:buNone/>
            </a:pPr>
            <a:r>
              <a:rPr lang="nl-NL" sz="4400" b="1">
                <a:solidFill>
                  <a:srgbClr val="CC0000"/>
                </a:solidFill>
                <a:latin typeface="Arial" pitchFamily="18"/>
              </a:rPr>
              <a:t>POLAND</a:t>
            </a:r>
          </a:p>
          <a:p>
            <a:pPr marL="0" lvl="0" indent="0" algn="ctr" hangingPunct="1">
              <a:spcBef>
                <a:spcPts val="638"/>
              </a:spcBef>
              <a:spcAft>
                <a:spcPts val="0"/>
              </a:spcAft>
              <a:buNone/>
            </a:pPr>
            <a:endParaRPr lang="nl-NL" sz="4400">
              <a:latin typeface="Arial" pitchFamily="18"/>
            </a:endParaRP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39639" y="260640"/>
            <a:ext cx="5163839" cy="1142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83199" y="4751999"/>
            <a:ext cx="1144800" cy="106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240000" y="4623120"/>
            <a:ext cx="1007999" cy="115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&#10;Chances hairdressing salons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body" idx="4294967295"/>
          </p:nvPr>
        </p:nvSpPr>
        <p:spPr>
          <a:xfrm>
            <a:off x="503999" y="1502639"/>
            <a:ext cx="8229240" cy="4525559"/>
          </a:xfrm>
        </p:spPr>
        <p:txBody>
          <a:bodyPr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NL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1999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3999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en-US" sz="2400">
                <a:latin typeface="Arial" pitchFamily="18"/>
              </a:rPr>
              <a:t>Our vision on the main 3 chances for hairdressing salons in the coming 5 years.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en-US" sz="2400">
              <a:latin typeface="Arial" pitchFamily="18"/>
            </a:endParaRPr>
          </a:p>
          <a:p>
            <a:pPr lvl="0">
              <a:buNone/>
            </a:pPr>
            <a:r>
              <a:rPr lang="en-US" sz="2400">
                <a:latin typeface="Arial" pitchFamily="34"/>
                <a:cs typeface="Arial" pitchFamily="34"/>
              </a:rPr>
              <a:t>1.</a:t>
            </a:r>
            <a:r>
              <a:rPr lang="en-US" sz="2400">
                <a:latin typeface="Arial" pitchFamily="18"/>
                <a:cs typeface="Times New Roman" pitchFamily="18"/>
              </a:rPr>
              <a:t> </a:t>
            </a:r>
            <a:r>
              <a:rPr lang="en-US" sz="2400">
                <a:latin typeface="Arial" pitchFamily="34"/>
                <a:cs typeface="Arial" pitchFamily="34"/>
              </a:rPr>
              <a:t>The prospect of a new Act on craft in which  craft qualification are required for starting a business.</a:t>
            </a:r>
            <a:r>
              <a:rPr lang="en-US" sz="2400">
                <a:latin typeface="Arial" pitchFamily="18"/>
                <a:cs typeface="Times New Roman" pitchFamily="18"/>
              </a:rPr>
              <a:t> </a:t>
            </a:r>
            <a:r>
              <a:rPr lang="en-US" sz="2400">
                <a:latin typeface="Arial" pitchFamily="34"/>
                <a:cs typeface="Arial" pitchFamily="34"/>
              </a:rPr>
              <a:t>A three-year transition period to complete qualifications.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en-US" sz="2400">
              <a:latin typeface="Arial" pitchFamily="34"/>
              <a:cs typeface="Arial" pitchFamily="34"/>
            </a:endParaRPr>
          </a:p>
          <a:p>
            <a:pPr lvl="0">
              <a:buNone/>
            </a:pPr>
            <a:r>
              <a:rPr lang="en-US" sz="2400">
                <a:latin typeface="Arial" pitchFamily="34"/>
                <a:cs typeface="Arial" pitchFamily="34"/>
              </a:rPr>
              <a:t>2.</a:t>
            </a:r>
            <a:r>
              <a:rPr lang="en-US" sz="2400">
                <a:latin typeface="Arial" pitchFamily="18"/>
                <a:cs typeface="Times New Roman" pitchFamily="18"/>
              </a:rPr>
              <a:t> </a:t>
            </a:r>
            <a:r>
              <a:rPr lang="en-US" sz="2400">
                <a:latin typeface="Arial" pitchFamily="34"/>
                <a:cs typeface="Arial" pitchFamily="34"/>
              </a:rPr>
              <a:t>selves-made failed services.</a:t>
            </a:r>
          </a:p>
          <a:p>
            <a:pPr lvl="0">
              <a:buNone/>
            </a:pPr>
            <a:endParaRPr lang="en-US" sz="2400">
              <a:latin typeface="Arial" pitchFamily="34"/>
              <a:cs typeface="Arial" pitchFamily="34"/>
            </a:endParaRPr>
          </a:p>
          <a:p>
            <a:pPr lvl="0">
              <a:buNone/>
            </a:pPr>
            <a:r>
              <a:rPr lang="en-US" sz="2400">
                <a:latin typeface="Arial" pitchFamily="34"/>
                <a:cs typeface="Arial" pitchFamily="34"/>
              </a:rPr>
              <a:t>3. Search on the market of high-class specialists.</a:t>
            </a:r>
          </a:p>
        </p:txBody>
      </p:sp>
      <p:sp>
        <p:nvSpPr>
          <p:cNvPr id="3" name="Titel 1"/>
          <p:cNvSpPr txBox="1">
            <a:spLocks noGrp="1"/>
          </p:cNvSpPr>
          <p:nvPr>
            <p:ph type="title" idx="4294967295"/>
          </p:nvPr>
        </p:nvSpPr>
        <p:spPr>
          <a:xfrm>
            <a:off x="338760" y="360000"/>
            <a:ext cx="8229240" cy="1142639"/>
          </a:xfrm>
          <a:solidFill>
            <a:srgbClr val="CC3399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nl-NL" sz="4000" b="1">
                <a:latin typeface="Futura Md BT" pitchFamily="34"/>
              </a:rPr>
              <a:t>Chances hairdressing salons</a:t>
            </a:r>
            <a:r>
              <a:rPr lang="nl-NL" sz="4000">
                <a:latin typeface="Times New Roman" pitchFamily="34"/>
              </a:rPr>
              <a:t/>
            </a:r>
            <a:br>
              <a:rPr lang="nl-NL" sz="4000">
                <a:latin typeface="Times New Roman" pitchFamily="34"/>
              </a:rPr>
            </a:br>
            <a:endParaRPr lang="nl-NL" sz="4000">
              <a:latin typeface="Times New Roman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&#10;Threats hairdressing salons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NL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1999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3999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en-US" sz="2400">
                <a:latin typeface="Arial" pitchFamily="18"/>
              </a:rPr>
              <a:t>Our vision on the main 3 threats for hairdressing salons in the coming 5 years.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en-US" sz="2400">
              <a:latin typeface="Arial" pitchFamily="18"/>
            </a:endParaRP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  1.   </a:t>
            </a:r>
            <a:r>
              <a:rPr lang="en-US" sz="2400">
                <a:latin typeface="Arial" pitchFamily="34"/>
                <a:cs typeface="Arial" pitchFamily="34"/>
              </a:rPr>
              <a:t>A large increase in employment costs.</a:t>
            </a: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  2.  Black market services in homes.</a:t>
            </a: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  3.  Widespread media briefings on hairdressing made at           home.</a:t>
            </a:r>
          </a:p>
        </p:txBody>
      </p:sp>
      <p:sp>
        <p:nvSpPr>
          <p:cNvPr id="3" name="Titel 1"/>
          <p:cNvSpPr txBox="1">
            <a:spLocks noGrp="1"/>
          </p:cNvSpPr>
          <p:nvPr>
            <p:ph type="title" idx="4294967295"/>
          </p:nvPr>
        </p:nvSpPr>
        <p:spPr>
          <a:solidFill>
            <a:srgbClr val="CC3399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nl-NL" sz="4000" b="1">
                <a:latin typeface="Futura Md BT" pitchFamily="34"/>
              </a:rPr>
              <a:t>Threats hairdressing salons</a:t>
            </a:r>
            <a:r>
              <a:rPr lang="nl-NL" sz="4000">
                <a:latin typeface="Times New Roman" pitchFamily="34"/>
              </a:rPr>
              <a:t/>
            </a:r>
            <a:br>
              <a:rPr lang="nl-NL" sz="4000">
                <a:latin typeface="Times New Roman" pitchFamily="34"/>
              </a:rPr>
            </a:br>
            <a:endParaRPr lang="nl-NL" sz="4000">
              <a:latin typeface="Times New Roman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&#10;Chances education 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NL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1999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3999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en-US" sz="2400">
                <a:latin typeface="Arial" pitchFamily="18"/>
              </a:rPr>
              <a:t>Our vision on the main 3 chances for the education of hairdressers in the coming 5 years.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en-US" sz="2400">
              <a:latin typeface="Arial" pitchFamily="18"/>
            </a:endParaRP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1. Media campaign on high-quality craft services - with an        emphasis on good professionals.</a:t>
            </a: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2. Raising the status of the profession of craftsmen which        among other things is the hairdresser</a:t>
            </a:r>
            <a:r>
              <a:rPr lang="en-US" sz="2400">
                <a:latin typeface="Arial" pitchFamily="18"/>
              </a:rPr>
              <a:t>.</a:t>
            </a: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3. Search by customers of good professionals in services.</a:t>
            </a:r>
          </a:p>
        </p:txBody>
      </p:sp>
      <p:sp>
        <p:nvSpPr>
          <p:cNvPr id="3" name="Titel 1"/>
          <p:cNvSpPr txBox="1">
            <a:spLocks noGrp="1"/>
          </p:cNvSpPr>
          <p:nvPr>
            <p:ph type="title" idx="4294967295"/>
          </p:nvPr>
        </p:nvSpPr>
        <p:spPr>
          <a:solidFill>
            <a:srgbClr val="CC3399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nl-NL" sz="4000" b="1">
                <a:latin typeface="Futura Md BT" pitchFamily="34"/>
              </a:rPr>
              <a:t>Chances education </a:t>
            </a:r>
            <a:r>
              <a:rPr lang="nl-NL" sz="4000">
                <a:latin typeface="Times New Roman" pitchFamily="34"/>
              </a:rPr>
              <a:t/>
            </a:r>
            <a:br>
              <a:rPr lang="nl-NL" sz="4000">
                <a:latin typeface="Times New Roman" pitchFamily="34"/>
              </a:rPr>
            </a:br>
            <a:endParaRPr lang="nl-NL" sz="4000">
              <a:latin typeface="Times New Roman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&#10;Threats education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NL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NL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1999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3999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NL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r>
              <a:rPr lang="en-US" sz="2400">
                <a:latin typeface="Arial" pitchFamily="18"/>
              </a:rPr>
              <a:t>Our vision on the main 3 threats for the education of hairdressers  in the coming 5 years.</a:t>
            </a:r>
          </a:p>
          <a:p>
            <a:pPr marL="0" lvl="0" indent="0">
              <a:spcBef>
                <a:spcPts val="638"/>
              </a:spcBef>
              <a:spcAft>
                <a:spcPts val="0"/>
              </a:spcAft>
              <a:buNone/>
            </a:pPr>
            <a:endParaRPr lang="en-US" sz="2400">
              <a:latin typeface="Arial" pitchFamily="18"/>
            </a:endParaRP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 1. Demographic decline.</a:t>
            </a: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 2. </a:t>
            </a:r>
            <a:r>
              <a:rPr lang="en-US" sz="2400">
                <a:latin typeface="Arial" pitchFamily="34"/>
                <a:cs typeface="Arial" pitchFamily="34"/>
              </a:rPr>
              <a:t>Increased interest in higher studies rather than getting         a professional craft.</a:t>
            </a:r>
          </a:p>
          <a:p>
            <a:pPr lvl="0">
              <a:buNone/>
            </a:pPr>
            <a:r>
              <a:rPr lang="en-US" sz="2400">
                <a:latin typeface="Arial" pitchFamily="18"/>
                <a:cs typeface="Arial" pitchFamily="34"/>
              </a:rPr>
              <a:t>   3. Too many schools with increasingly lower levels of                education.</a:t>
            </a:r>
          </a:p>
        </p:txBody>
      </p:sp>
      <p:sp>
        <p:nvSpPr>
          <p:cNvPr id="3" name="Titel 1"/>
          <p:cNvSpPr txBox="1">
            <a:spLocks noGrp="1"/>
          </p:cNvSpPr>
          <p:nvPr>
            <p:ph type="title" idx="4294967295"/>
          </p:nvPr>
        </p:nvSpPr>
        <p:spPr>
          <a:solidFill>
            <a:srgbClr val="CC3399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nl-NL" sz="4000" b="1">
                <a:latin typeface="Futura Md BT" pitchFamily="34"/>
              </a:rPr>
              <a:t>Threats education</a:t>
            </a:r>
            <a:r>
              <a:rPr lang="nl-NL" sz="4000">
                <a:latin typeface="Times New Roman" pitchFamily="34"/>
              </a:rPr>
              <a:t/>
            </a:r>
            <a:br>
              <a:rPr lang="nl-NL" sz="4000">
                <a:latin typeface="Times New Roman" pitchFamily="34"/>
              </a:rPr>
            </a:br>
            <a:endParaRPr lang="nl-NL" sz="4000">
              <a:latin typeface="Times New Roman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myślnie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249</Words>
  <Application>Microsoft Office PowerPoint</Application>
  <PresentationFormat>Diavoorstelling (4:3)</PresentationFormat>
  <Paragraphs>30</Paragraphs>
  <Slides>5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Domyślnie</vt:lpstr>
      <vt:lpstr>PowerPoint-presentatie</vt:lpstr>
      <vt:lpstr>Chances hairdressing salons </vt:lpstr>
      <vt:lpstr>Threats hairdressing salons </vt:lpstr>
      <vt:lpstr>Chances education  </vt:lpstr>
      <vt:lpstr>Threats education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Miranda Bakker</dc:creator>
  <cp:lastModifiedBy>Miranda Bakker</cp:lastModifiedBy>
  <cp:revision>7</cp:revision>
  <dcterms:modified xsi:type="dcterms:W3CDTF">2015-09-18T07:07:23Z</dcterms:modified>
</cp:coreProperties>
</file>