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69" r:id="rId10"/>
    <p:sldId id="271" r:id="rId11"/>
    <p:sldId id="272" r:id="rId1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3089"/>
  </p:normalViewPr>
  <p:slideViewPr>
    <p:cSldViewPr snapToGrid="0" snapToObjects="1">
      <p:cViewPr varScale="1">
        <p:scale>
          <a:sx n="59" d="100"/>
          <a:sy n="59" d="100"/>
        </p:scale>
        <p:origin x="131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3FEA4-5F38-A342-99DD-63087FF21028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548AF-9682-324B-96CB-192856106486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7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Bogus self-employment’ is in a ‘grey area’ and is often used as the equivalent of ‘economically dependent workers’ and vice versa. But there is a distinct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differens</a:t>
            </a:r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548AF-9682-324B-96CB-192856106486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8175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6100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785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165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0168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757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562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4217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9920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8193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467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883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FBBE7-3590-7742-BE1D-E213C5A26DE9}" type="datetimeFigureOut">
              <a:rPr lang="sv-SE" smtClean="0"/>
              <a:t>2017-06-15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312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http://europa.eu/about-eu/basic-information/symbols/images/flag_yellow_low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2749676"/>
            <a:ext cx="9255162" cy="3790973"/>
          </a:xfrm>
        </p:spPr>
        <p:txBody>
          <a:bodyPr>
            <a:normAutofit fontScale="90000"/>
          </a:bodyPr>
          <a:lstStyle/>
          <a:p>
            <a:br>
              <a:rPr lang="en-GB" sz="4900" b="1" dirty="0"/>
            </a:br>
            <a:br>
              <a:rPr lang="en-GB" sz="4900" b="1" dirty="0"/>
            </a:br>
            <a:br>
              <a:rPr lang="en-GB" sz="4900" b="1" dirty="0"/>
            </a:br>
            <a:r>
              <a:rPr lang="en-GB" sz="4900" b="1" dirty="0"/>
              <a:t> Summary of the plenary and workshops report relating to bogus self-employment</a:t>
            </a:r>
            <a:br>
              <a:rPr lang="en-GB" sz="4900" b="1" dirty="0"/>
            </a:br>
            <a:br>
              <a:rPr lang="sv-SE" dirty="0"/>
            </a:br>
            <a:endParaRPr lang="sv-SE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 dirty="0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4898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 dirty="0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52847"/>
          </a:xfrm>
        </p:spPr>
        <p:txBody>
          <a:bodyPr>
            <a:normAutofit/>
          </a:bodyPr>
          <a:lstStyle/>
          <a:p>
            <a:r>
              <a:rPr lang="sv-SE" sz="3200" b="1" dirty="0" err="1"/>
              <a:t>What</a:t>
            </a:r>
            <a:r>
              <a:rPr lang="sv-SE" sz="3200" b="1" dirty="0"/>
              <a:t> </a:t>
            </a:r>
            <a:r>
              <a:rPr lang="sv-SE" sz="3200" b="1" dirty="0" err="1"/>
              <a:t>can</a:t>
            </a:r>
            <a:r>
              <a:rPr lang="sv-SE" sz="3200" b="1" dirty="0"/>
              <a:t> </a:t>
            </a:r>
            <a:r>
              <a:rPr lang="sv-SE" sz="3200" b="1" dirty="0" err="1"/>
              <a:t>we</a:t>
            </a:r>
            <a:r>
              <a:rPr lang="sv-SE" sz="3200" b="1" dirty="0"/>
              <a:t> do?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1728439" y="2668988"/>
            <a:ext cx="7882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The </a:t>
            </a:r>
            <a:r>
              <a:rPr lang="sv-SE" err="1"/>
              <a:t>facts</a:t>
            </a:r>
            <a:r>
              <a:rPr lang="sv-SE"/>
              <a:t> is </a:t>
            </a:r>
            <a:r>
              <a:rPr lang="sv-SE" err="1"/>
              <a:t>that</a:t>
            </a:r>
            <a:r>
              <a:rPr lang="sv-SE"/>
              <a:t> </a:t>
            </a:r>
            <a:r>
              <a:rPr lang="sv-SE" err="1"/>
              <a:t>there</a:t>
            </a:r>
            <a:r>
              <a:rPr lang="sv-SE"/>
              <a:t> is less </a:t>
            </a:r>
            <a:r>
              <a:rPr lang="sv-SE" err="1"/>
              <a:t>rules</a:t>
            </a:r>
            <a:r>
              <a:rPr lang="sv-SE"/>
              <a:t> and </a:t>
            </a:r>
            <a:r>
              <a:rPr lang="sv-SE" err="1"/>
              <a:t>barriers</a:t>
            </a:r>
            <a:r>
              <a:rPr lang="sv-SE"/>
              <a:t> to start a </a:t>
            </a:r>
            <a:r>
              <a:rPr lang="sv-SE" err="1"/>
              <a:t>bussines</a:t>
            </a:r>
            <a:r>
              <a:rPr lang="sv-SE"/>
              <a:t> i </a:t>
            </a:r>
            <a:r>
              <a:rPr lang="sv-SE" err="1"/>
              <a:t>most</a:t>
            </a:r>
            <a:r>
              <a:rPr lang="sv-SE"/>
              <a:t> </a:t>
            </a:r>
            <a:r>
              <a:rPr lang="sv-SE" err="1"/>
              <a:t>countries</a:t>
            </a:r>
            <a:r>
              <a:rPr lang="sv-SE"/>
              <a:t>.</a:t>
            </a:r>
          </a:p>
          <a:p>
            <a:r>
              <a:rPr lang="sv-SE"/>
              <a:t>Most </a:t>
            </a:r>
            <a:r>
              <a:rPr lang="sv-SE" err="1"/>
              <a:t>countries</a:t>
            </a:r>
            <a:r>
              <a:rPr lang="sv-SE"/>
              <a:t> has </a:t>
            </a:r>
            <a:r>
              <a:rPr lang="sv-SE" err="1"/>
              <a:t>none</a:t>
            </a:r>
            <a:r>
              <a:rPr lang="sv-SE"/>
              <a:t> or </a:t>
            </a:r>
            <a:r>
              <a:rPr lang="sv-SE" err="1"/>
              <a:t>very</a:t>
            </a:r>
            <a:r>
              <a:rPr lang="sv-SE"/>
              <a:t> </a:t>
            </a:r>
            <a:r>
              <a:rPr lang="sv-SE" err="1"/>
              <a:t>few</a:t>
            </a:r>
            <a:r>
              <a:rPr lang="sv-SE"/>
              <a:t> </a:t>
            </a:r>
            <a:r>
              <a:rPr lang="sv-SE" err="1"/>
              <a:t>ways</a:t>
            </a:r>
            <a:r>
              <a:rPr lang="sv-SE"/>
              <a:t> to </a:t>
            </a:r>
            <a:r>
              <a:rPr lang="sv-SE" err="1"/>
              <a:t>control</a:t>
            </a:r>
            <a:r>
              <a:rPr lang="sv-SE"/>
              <a:t> BSE so </a:t>
            </a:r>
            <a:r>
              <a:rPr lang="sv-SE" err="1"/>
              <a:t>it´s</a:t>
            </a:r>
            <a:r>
              <a:rPr lang="sv-SE"/>
              <a:t> </a:t>
            </a:r>
            <a:r>
              <a:rPr lang="sv-SE" err="1"/>
              <a:t>easy</a:t>
            </a:r>
            <a:r>
              <a:rPr lang="sv-SE"/>
              <a:t> to ”</a:t>
            </a:r>
            <a:r>
              <a:rPr lang="sv-SE" err="1"/>
              <a:t>escape</a:t>
            </a:r>
            <a:r>
              <a:rPr lang="sv-SE"/>
              <a:t>” 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1304693" y="3791415"/>
            <a:ext cx="97187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sv-SE" err="1"/>
              <a:t>We</a:t>
            </a:r>
            <a:r>
              <a:rPr lang="sv-SE"/>
              <a:t> </a:t>
            </a:r>
            <a:r>
              <a:rPr lang="sv-SE" err="1"/>
              <a:t>need</a:t>
            </a:r>
            <a:r>
              <a:rPr lang="sv-SE"/>
              <a:t> to get a </a:t>
            </a:r>
            <a:r>
              <a:rPr lang="sv-SE" err="1"/>
              <a:t>clear</a:t>
            </a:r>
            <a:r>
              <a:rPr lang="sv-SE"/>
              <a:t> </a:t>
            </a:r>
            <a:r>
              <a:rPr lang="sv-SE" err="1"/>
              <a:t>distinction</a:t>
            </a:r>
            <a:r>
              <a:rPr lang="sv-SE"/>
              <a:t> </a:t>
            </a:r>
            <a:r>
              <a:rPr lang="sv-SE" err="1"/>
              <a:t>between</a:t>
            </a:r>
            <a:r>
              <a:rPr lang="sv-SE"/>
              <a:t> a </a:t>
            </a:r>
            <a:r>
              <a:rPr lang="sv-SE" err="1"/>
              <a:t>serious</a:t>
            </a:r>
            <a:r>
              <a:rPr lang="sv-SE"/>
              <a:t> </a:t>
            </a:r>
            <a:r>
              <a:rPr lang="sv-SE" err="1"/>
              <a:t>self-employment</a:t>
            </a:r>
            <a:r>
              <a:rPr lang="sv-SE"/>
              <a:t> and </a:t>
            </a:r>
            <a:r>
              <a:rPr lang="sv-SE" err="1"/>
              <a:t>Bogus</a:t>
            </a:r>
            <a:r>
              <a:rPr lang="sv-SE"/>
              <a:t> Self-</a:t>
            </a:r>
            <a:r>
              <a:rPr lang="sv-SE" err="1"/>
              <a:t>Employment</a:t>
            </a:r>
            <a:endParaRPr lang="sv-SE"/>
          </a:p>
          <a:p>
            <a:pPr marL="285750" indent="-285750">
              <a:buFont typeface="Arial" charset="0"/>
              <a:buChar char="•"/>
            </a:pPr>
            <a:r>
              <a:rPr lang="sv-SE"/>
              <a:t>The licens is a </a:t>
            </a:r>
            <a:r>
              <a:rPr lang="sv-SE" err="1"/>
              <a:t>tool</a:t>
            </a:r>
            <a:r>
              <a:rPr lang="sv-SE"/>
              <a:t> </a:t>
            </a:r>
            <a:r>
              <a:rPr lang="sv-SE" err="1"/>
              <a:t>we</a:t>
            </a:r>
            <a:r>
              <a:rPr lang="sv-SE"/>
              <a:t> </a:t>
            </a:r>
            <a:r>
              <a:rPr lang="sv-SE" err="1"/>
              <a:t>can</a:t>
            </a:r>
            <a:r>
              <a:rPr lang="sv-SE"/>
              <a:t> </a:t>
            </a:r>
            <a:r>
              <a:rPr lang="sv-SE" err="1"/>
              <a:t>use</a:t>
            </a:r>
            <a:r>
              <a:rPr lang="sv-SE"/>
              <a:t> to </a:t>
            </a:r>
            <a:r>
              <a:rPr lang="sv-SE" err="1"/>
              <a:t>distinct</a:t>
            </a:r>
            <a:r>
              <a:rPr lang="sv-SE"/>
              <a:t> the differens BSE </a:t>
            </a:r>
            <a:r>
              <a:rPr lang="sv-SE" err="1"/>
              <a:t>will</a:t>
            </a:r>
            <a:r>
              <a:rPr lang="sv-SE"/>
              <a:t> </a:t>
            </a:r>
            <a:r>
              <a:rPr lang="sv-SE" err="1"/>
              <a:t>have</a:t>
            </a:r>
            <a:r>
              <a:rPr lang="sv-SE"/>
              <a:t> no </a:t>
            </a:r>
            <a:r>
              <a:rPr lang="sv-SE" err="1"/>
              <a:t>chanse</a:t>
            </a:r>
            <a:r>
              <a:rPr lang="sv-SE"/>
              <a:t> to get the </a:t>
            </a:r>
            <a:r>
              <a:rPr lang="sv-SE" err="1"/>
              <a:t>license</a:t>
            </a:r>
            <a:endParaRPr lang="sv-SE"/>
          </a:p>
          <a:p>
            <a:pPr marL="285750" indent="-285750">
              <a:buFont typeface="Arial" charset="0"/>
              <a:buChar char="•"/>
            </a:pPr>
            <a:endParaRPr lang="sv-SE"/>
          </a:p>
          <a:p>
            <a:pPr marL="285750" indent="-285750">
              <a:buFont typeface="Arial" charset="0"/>
              <a:buChar char="•"/>
            </a:pPr>
            <a:r>
              <a:rPr lang="sv-SE"/>
              <a:t>In </a:t>
            </a:r>
            <a:r>
              <a:rPr lang="sv-SE" err="1"/>
              <a:t>category</a:t>
            </a:r>
            <a:r>
              <a:rPr lang="sv-SE"/>
              <a:t> D </a:t>
            </a:r>
            <a:r>
              <a:rPr lang="sv-SE" err="1"/>
              <a:t>we</a:t>
            </a:r>
            <a:r>
              <a:rPr lang="sv-SE"/>
              <a:t> set the </a:t>
            </a:r>
            <a:r>
              <a:rPr lang="sv-SE" err="1"/>
              <a:t>rules</a:t>
            </a:r>
            <a:r>
              <a:rPr lang="sv-SE"/>
              <a:t> </a:t>
            </a:r>
            <a:r>
              <a:rPr lang="sv-SE" err="1"/>
              <a:t>what</a:t>
            </a:r>
            <a:r>
              <a:rPr lang="sv-SE"/>
              <a:t> a </a:t>
            </a:r>
            <a:r>
              <a:rPr lang="sv-SE" err="1"/>
              <a:t>serious</a:t>
            </a:r>
            <a:r>
              <a:rPr lang="sv-SE"/>
              <a:t> business is. </a:t>
            </a:r>
          </a:p>
          <a:p>
            <a:pPr marL="285750" indent="-285750">
              <a:buFont typeface="Arial" charset="0"/>
              <a:buChar char="•"/>
            </a:pPr>
            <a:r>
              <a:rPr lang="sv-SE" err="1"/>
              <a:t>We</a:t>
            </a:r>
            <a:r>
              <a:rPr lang="sv-SE"/>
              <a:t> </a:t>
            </a:r>
            <a:r>
              <a:rPr lang="sv-SE" err="1"/>
              <a:t>can</a:t>
            </a:r>
            <a:r>
              <a:rPr lang="sv-SE"/>
              <a:t> </a:t>
            </a:r>
            <a:r>
              <a:rPr lang="sv-SE" err="1"/>
              <a:t>use</a:t>
            </a:r>
            <a:r>
              <a:rPr lang="sv-SE"/>
              <a:t> </a:t>
            </a:r>
            <a:r>
              <a:rPr lang="sv-SE" err="1"/>
              <a:t>that</a:t>
            </a:r>
            <a:r>
              <a:rPr lang="sv-SE"/>
              <a:t> in </a:t>
            </a:r>
            <a:r>
              <a:rPr lang="sv-SE" err="1"/>
              <a:t>comunication</a:t>
            </a:r>
            <a:r>
              <a:rPr lang="sv-SE"/>
              <a:t> </a:t>
            </a:r>
            <a:r>
              <a:rPr lang="sv-SE" err="1"/>
              <a:t>with</a:t>
            </a:r>
            <a:r>
              <a:rPr lang="sv-SE"/>
              <a:t> </a:t>
            </a:r>
            <a:r>
              <a:rPr lang="sv-SE" err="1"/>
              <a:t>authoritys</a:t>
            </a:r>
            <a:r>
              <a:rPr lang="sv-SE"/>
              <a:t> and legislative </a:t>
            </a:r>
            <a:r>
              <a:rPr lang="sv-SE" err="1"/>
              <a:t>instances</a:t>
            </a:r>
            <a:r>
              <a:rPr lang="sv-SE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5370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709960"/>
            <a:ext cx="9144000" cy="1252847"/>
          </a:xfrm>
        </p:spPr>
        <p:txBody>
          <a:bodyPr>
            <a:normAutofit/>
          </a:bodyPr>
          <a:lstStyle/>
          <a:p>
            <a:r>
              <a:rPr lang="sv-SE" sz="3200" b="1" dirty="0" err="1"/>
              <a:t>What</a:t>
            </a:r>
            <a:r>
              <a:rPr lang="sv-SE" sz="3200" b="1" dirty="0"/>
              <a:t> </a:t>
            </a:r>
            <a:r>
              <a:rPr lang="sv-SE" sz="3200" b="1" dirty="0" err="1"/>
              <a:t>can</a:t>
            </a:r>
            <a:r>
              <a:rPr lang="sv-SE" sz="3200" b="1" dirty="0"/>
              <a:t> </a:t>
            </a:r>
            <a:r>
              <a:rPr lang="sv-SE" sz="3200" b="1" dirty="0" err="1"/>
              <a:t>we</a:t>
            </a:r>
            <a:r>
              <a:rPr lang="sv-SE" sz="3200" b="1" dirty="0"/>
              <a:t> do?</a:t>
            </a:r>
            <a:br>
              <a:rPr lang="sv-SE" sz="3200" b="1" dirty="0"/>
            </a:br>
            <a:br>
              <a:rPr lang="sv-SE" sz="3200" b="1" dirty="0"/>
            </a:br>
            <a:r>
              <a:rPr lang="sv-SE" sz="2000" b="1" dirty="0"/>
              <a:t>A </a:t>
            </a:r>
            <a:r>
              <a:rPr lang="sv-SE" sz="2000" b="1" dirty="0" err="1"/>
              <a:t>few</a:t>
            </a:r>
            <a:r>
              <a:rPr lang="sv-SE" sz="2000" b="1" dirty="0"/>
              <a:t> </a:t>
            </a:r>
            <a:r>
              <a:rPr lang="sv-SE" sz="2000" b="1" dirty="0" err="1"/>
              <a:t>exampels</a:t>
            </a:r>
            <a:r>
              <a:rPr lang="sv-SE" sz="2000" b="1" dirty="0"/>
              <a:t> </a:t>
            </a:r>
            <a:r>
              <a:rPr lang="sv-SE" sz="2000" b="1" dirty="0" err="1"/>
              <a:t>of</a:t>
            </a:r>
            <a:r>
              <a:rPr lang="sv-SE" sz="2000" b="1" dirty="0"/>
              <a:t> </a:t>
            </a:r>
            <a:r>
              <a:rPr lang="sv-SE" sz="2000" b="1" dirty="0" err="1"/>
              <a:t>possible</a:t>
            </a:r>
            <a:r>
              <a:rPr lang="sv-SE" sz="2000" b="1" dirty="0"/>
              <a:t> definitions </a:t>
            </a:r>
            <a:r>
              <a:rPr lang="sv-SE" sz="2000" b="1" dirty="0" err="1"/>
              <a:t>between</a:t>
            </a:r>
            <a:r>
              <a:rPr lang="sv-SE" sz="2000" b="1" dirty="0"/>
              <a:t> BSE and SE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815975" y="2962807"/>
            <a:ext cx="10490308" cy="42043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There</a:t>
            </a:r>
            <a:r>
              <a:rPr lang="sv-SE" dirty="0"/>
              <a:t> has to be at </a:t>
            </a:r>
            <a:r>
              <a:rPr lang="sv-SE" dirty="0" err="1"/>
              <a:t>clear</a:t>
            </a:r>
            <a:r>
              <a:rPr lang="sv-SE" dirty="0"/>
              <a:t> legal </a:t>
            </a:r>
            <a:r>
              <a:rPr lang="sv-SE" dirty="0" err="1"/>
              <a:t>line</a:t>
            </a:r>
            <a:r>
              <a:rPr lang="sv-SE" dirty="0"/>
              <a:t> </a:t>
            </a:r>
            <a:r>
              <a:rPr lang="sv-SE" dirty="0" err="1"/>
              <a:t>between</a:t>
            </a:r>
            <a:r>
              <a:rPr lang="sv-SE" dirty="0"/>
              <a:t> the </a:t>
            </a:r>
            <a:r>
              <a:rPr lang="sv-SE" dirty="0" err="1"/>
              <a:t>companies</a:t>
            </a:r>
            <a:r>
              <a:rPr lang="sv-SE" dirty="0"/>
              <a:t> in a </a:t>
            </a:r>
            <a:r>
              <a:rPr lang="sv-SE" dirty="0" err="1"/>
              <a:t>salon</a:t>
            </a: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There</a:t>
            </a:r>
            <a:r>
              <a:rPr lang="sv-SE" dirty="0"/>
              <a:t> must be </a:t>
            </a:r>
            <a:r>
              <a:rPr lang="sv-SE" dirty="0" err="1"/>
              <a:t>separate</a:t>
            </a:r>
            <a:r>
              <a:rPr lang="sv-SE" dirty="0"/>
              <a:t> ”</a:t>
            </a:r>
            <a:r>
              <a:rPr lang="sv-SE" dirty="0" err="1"/>
              <a:t>cashboxes</a:t>
            </a:r>
            <a:r>
              <a:rPr lang="sv-SE" dirty="0"/>
              <a:t>” and handling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money</a:t>
            </a:r>
            <a:r>
              <a:rPr lang="sv-SE" dirty="0"/>
              <a:t> and </a:t>
            </a:r>
            <a:r>
              <a:rPr lang="sv-SE" dirty="0" err="1"/>
              <a:t>billing</a:t>
            </a: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Separate</a:t>
            </a:r>
            <a:r>
              <a:rPr lang="sv-SE" dirty="0"/>
              <a:t> </a:t>
            </a:r>
            <a:r>
              <a:rPr lang="sv-SE" dirty="0" err="1"/>
              <a:t>inventory</a:t>
            </a: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/>
              <a:t>If </a:t>
            </a:r>
            <a:r>
              <a:rPr lang="sv-SE" dirty="0" err="1"/>
              <a:t>you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selling</a:t>
            </a:r>
            <a:r>
              <a:rPr lang="sv-SE" dirty="0"/>
              <a:t> </a:t>
            </a:r>
            <a:r>
              <a:rPr lang="sv-SE" dirty="0" err="1"/>
              <a:t>products</a:t>
            </a:r>
            <a:r>
              <a:rPr lang="sv-SE" dirty="0"/>
              <a:t> </a:t>
            </a:r>
            <a:r>
              <a:rPr lang="sv-SE" dirty="0" err="1"/>
              <a:t>between</a:t>
            </a:r>
            <a:r>
              <a:rPr lang="sv-SE" dirty="0"/>
              <a:t> </a:t>
            </a:r>
            <a:r>
              <a:rPr lang="sv-SE" dirty="0" err="1"/>
              <a:t>companies</a:t>
            </a:r>
            <a:r>
              <a:rPr lang="sv-SE" dirty="0"/>
              <a:t>, it has to be </a:t>
            </a:r>
            <a:r>
              <a:rPr lang="sv-SE" dirty="0" err="1"/>
              <a:t>regulated</a:t>
            </a:r>
            <a:r>
              <a:rPr lang="sv-SE" dirty="0"/>
              <a:t> via </a:t>
            </a:r>
            <a:r>
              <a:rPr lang="sv-SE" dirty="0" err="1"/>
              <a:t>invoice</a:t>
            </a:r>
            <a:r>
              <a:rPr lang="sv-SE" dirty="0"/>
              <a:t>. </a:t>
            </a:r>
            <a:r>
              <a:rPr lang="sv-SE" sz="1200" dirty="0" err="1"/>
              <a:t>Othervise</a:t>
            </a:r>
            <a:r>
              <a:rPr lang="sv-SE" sz="1200" dirty="0"/>
              <a:t> it </a:t>
            </a:r>
            <a:r>
              <a:rPr lang="sv-SE" sz="1200" dirty="0" err="1"/>
              <a:t>will</a:t>
            </a:r>
            <a:r>
              <a:rPr lang="sv-SE" sz="1200" dirty="0"/>
              <a:t> be </a:t>
            </a:r>
            <a:r>
              <a:rPr lang="sv-SE" sz="1200" dirty="0" err="1"/>
              <a:t>considered</a:t>
            </a:r>
            <a:r>
              <a:rPr lang="sv-SE" sz="1200" dirty="0"/>
              <a:t> a </a:t>
            </a:r>
            <a:r>
              <a:rPr lang="sv-SE" sz="1200" dirty="0" err="1"/>
              <a:t>salary</a:t>
            </a:r>
            <a:endParaRPr lang="sv-SE" sz="1200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There</a:t>
            </a:r>
            <a:r>
              <a:rPr lang="sv-SE" dirty="0"/>
              <a:t> has to be </a:t>
            </a:r>
            <a:r>
              <a:rPr lang="sv-SE" dirty="0" err="1"/>
              <a:t>separate</a:t>
            </a:r>
            <a:r>
              <a:rPr lang="sv-SE" dirty="0"/>
              <a:t> bank </a:t>
            </a:r>
            <a:r>
              <a:rPr lang="sv-SE" dirty="0" err="1"/>
              <a:t>accounts</a:t>
            </a:r>
            <a:r>
              <a:rPr lang="sv-SE" dirty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/>
              <a:t>The </a:t>
            </a:r>
            <a:r>
              <a:rPr lang="sv-SE" dirty="0" err="1"/>
              <a:t>customer</a:t>
            </a:r>
            <a:r>
              <a:rPr lang="sv-SE" dirty="0"/>
              <a:t> </a:t>
            </a:r>
            <a:r>
              <a:rPr lang="sv-SE" dirty="0" err="1"/>
              <a:t>belongs</a:t>
            </a:r>
            <a:r>
              <a:rPr lang="sv-SE" dirty="0"/>
              <a:t> to the </a:t>
            </a:r>
            <a:r>
              <a:rPr lang="sv-SE" dirty="0" err="1"/>
              <a:t>companie</a:t>
            </a:r>
            <a:r>
              <a:rPr lang="sv-SE" dirty="0"/>
              <a:t> </a:t>
            </a:r>
            <a:r>
              <a:rPr lang="sv-SE" dirty="0" err="1"/>
              <a:t>they</a:t>
            </a:r>
            <a:r>
              <a:rPr lang="sv-SE" dirty="0"/>
              <a:t> </a:t>
            </a:r>
            <a:r>
              <a:rPr lang="sv-SE" dirty="0" err="1"/>
              <a:t>pay</a:t>
            </a:r>
            <a:r>
              <a:rPr lang="sv-SE" dirty="0"/>
              <a:t>. Not the </a:t>
            </a:r>
            <a:r>
              <a:rPr lang="sv-SE" dirty="0" err="1"/>
              <a:t>hair</a:t>
            </a:r>
            <a:r>
              <a:rPr lang="sv-SE" dirty="0"/>
              <a:t> </a:t>
            </a:r>
            <a:r>
              <a:rPr lang="sv-SE" dirty="0" err="1"/>
              <a:t>salon</a:t>
            </a:r>
            <a:r>
              <a:rPr lang="sv-SE" dirty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They</a:t>
            </a:r>
            <a:r>
              <a:rPr lang="sv-SE" dirty="0"/>
              <a:t> </a:t>
            </a:r>
            <a:r>
              <a:rPr lang="sv-SE" dirty="0" err="1"/>
              <a:t>have</a:t>
            </a:r>
            <a:r>
              <a:rPr lang="sv-SE" dirty="0"/>
              <a:t> to </a:t>
            </a:r>
            <a:r>
              <a:rPr lang="sv-SE" dirty="0" err="1"/>
              <a:t>aply</a:t>
            </a:r>
            <a:r>
              <a:rPr lang="sv-SE" dirty="0"/>
              <a:t> to the nations </a:t>
            </a:r>
            <a:r>
              <a:rPr lang="sv-SE" dirty="0" err="1"/>
              <a:t>laws</a:t>
            </a:r>
            <a:r>
              <a:rPr lang="sv-SE" dirty="0"/>
              <a:t> and </a:t>
            </a:r>
            <a:r>
              <a:rPr lang="sv-SE" dirty="0" err="1"/>
              <a:t>regulations</a:t>
            </a:r>
            <a:r>
              <a:rPr lang="sv-SE" dirty="0"/>
              <a:t> as a </a:t>
            </a:r>
            <a:r>
              <a:rPr lang="sv-SE" dirty="0" err="1"/>
              <a:t>tenent</a:t>
            </a: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>
                <a:solidFill>
                  <a:srgbClr val="C00000"/>
                </a:solidFill>
              </a:rPr>
              <a:t>We</a:t>
            </a:r>
            <a:r>
              <a:rPr lang="sv-SE" dirty="0">
                <a:solidFill>
                  <a:srgbClr val="C00000"/>
                </a:solidFill>
              </a:rPr>
              <a:t> </a:t>
            </a:r>
            <a:r>
              <a:rPr lang="sv-SE" dirty="0" err="1">
                <a:solidFill>
                  <a:srgbClr val="C00000"/>
                </a:solidFill>
              </a:rPr>
              <a:t>need</a:t>
            </a:r>
            <a:r>
              <a:rPr lang="sv-SE" dirty="0">
                <a:solidFill>
                  <a:srgbClr val="C00000"/>
                </a:solidFill>
              </a:rPr>
              <a:t> a </a:t>
            </a:r>
            <a:r>
              <a:rPr lang="sv-SE" dirty="0" err="1">
                <a:solidFill>
                  <a:srgbClr val="C00000"/>
                </a:solidFill>
              </a:rPr>
              <a:t>clear</a:t>
            </a:r>
            <a:r>
              <a:rPr lang="sv-SE" dirty="0">
                <a:solidFill>
                  <a:srgbClr val="C00000"/>
                </a:solidFill>
              </a:rPr>
              <a:t> definition in </a:t>
            </a:r>
            <a:r>
              <a:rPr lang="sv-SE" dirty="0" err="1">
                <a:solidFill>
                  <a:srgbClr val="C00000"/>
                </a:solidFill>
              </a:rPr>
              <a:t>legislation</a:t>
            </a:r>
            <a:r>
              <a:rPr lang="sv-SE" dirty="0">
                <a:solidFill>
                  <a:srgbClr val="C00000"/>
                </a:solidFill>
              </a:rPr>
              <a:t> </a:t>
            </a:r>
            <a:r>
              <a:rPr lang="sv-SE" dirty="0" err="1">
                <a:solidFill>
                  <a:srgbClr val="C00000"/>
                </a:solidFill>
              </a:rPr>
              <a:t>between</a:t>
            </a:r>
            <a:r>
              <a:rPr lang="sv-SE" dirty="0">
                <a:solidFill>
                  <a:srgbClr val="C00000"/>
                </a:solidFill>
              </a:rPr>
              <a:t> a ”</a:t>
            </a:r>
            <a:r>
              <a:rPr lang="sv-SE" dirty="0" err="1">
                <a:solidFill>
                  <a:srgbClr val="C00000"/>
                </a:solidFill>
              </a:rPr>
              <a:t>rentalchair</a:t>
            </a:r>
            <a:r>
              <a:rPr lang="sv-SE" dirty="0">
                <a:solidFill>
                  <a:srgbClr val="C00000"/>
                </a:solidFill>
              </a:rPr>
              <a:t>” and an </a:t>
            </a:r>
            <a:r>
              <a:rPr lang="sv-SE" dirty="0" err="1">
                <a:solidFill>
                  <a:srgbClr val="C00000"/>
                </a:solidFill>
              </a:rPr>
              <a:t>employment</a:t>
            </a:r>
            <a:r>
              <a:rPr lang="sv-SE" dirty="0">
                <a:solidFill>
                  <a:srgbClr val="C00000"/>
                </a:solidFill>
              </a:rPr>
              <a:t> !!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401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 dirty="0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45265" y="2658140"/>
            <a:ext cx="9512595" cy="3615069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What is BSE</a:t>
            </a: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r>
              <a:rPr lang="en-GB" sz="2800" dirty="0"/>
              <a:t>DEFINITION</a:t>
            </a:r>
            <a:br>
              <a:rPr lang="en-GB" sz="2800" dirty="0"/>
            </a:br>
            <a:r>
              <a:rPr lang="en-GB" sz="2700" dirty="0"/>
              <a:t>There is no definition of Bogus self-employment or BSE at European level. The OECD has described BSE or ‘false’ self-employment as </a:t>
            </a:r>
            <a:br>
              <a:rPr lang="en-GB" sz="2700" dirty="0"/>
            </a:br>
            <a:br>
              <a:rPr lang="sv-SE" sz="2700" dirty="0"/>
            </a:br>
            <a:r>
              <a:rPr lang="en-GB" sz="2700" i="1" dirty="0"/>
              <a:t>“people whose conditions of employment are similar to those of employees. They have no employees themselves, and declare themselves (or are declared) as self-employed. However, their goal is simply to reduce tax liabilities, or employers’ responsibilities’.”</a:t>
            </a:r>
            <a:br>
              <a:rPr lang="sv-SE" sz="2700" dirty="0"/>
            </a:br>
            <a:endParaRPr lang="sv-SE" sz="2700" dirty="0"/>
          </a:p>
        </p:txBody>
      </p:sp>
    </p:spTree>
    <p:extLst>
      <p:ext uri="{BB962C8B-B14F-4D97-AF65-F5344CB8AC3E}">
        <p14:creationId xmlns:p14="http://schemas.microsoft.com/office/powerpoint/2010/main" val="2024185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 dirty="0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996672" y="1981631"/>
            <a:ext cx="8598195" cy="1129553"/>
          </a:xfrm>
        </p:spPr>
        <p:txBody>
          <a:bodyPr>
            <a:noAutofit/>
          </a:bodyPr>
          <a:lstStyle/>
          <a:p>
            <a:r>
              <a:rPr lang="en-GB" sz="3200" b="1" u="sng" dirty="0"/>
              <a:t>Distinction with dependent self-employed</a:t>
            </a:r>
            <a:br>
              <a:rPr lang="sv-SE" sz="3200" b="1" dirty="0"/>
            </a:br>
            <a:endParaRPr lang="sv-SE" sz="3200" b="1" dirty="0"/>
          </a:p>
        </p:txBody>
      </p:sp>
      <p:sp>
        <p:nvSpPr>
          <p:cNvPr id="2" name="textruta 1"/>
          <p:cNvSpPr txBox="1"/>
          <p:nvPr/>
        </p:nvSpPr>
        <p:spPr>
          <a:xfrm>
            <a:off x="2013097" y="3259567"/>
            <a:ext cx="88521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/>
              <a:t>The ‘bogus’ denomination underlines the intention to circumvent labour, tax, social security rights and regulations, to reduce costs and avoid payments and obligations.</a:t>
            </a:r>
          </a:p>
          <a:p>
            <a:pPr marL="285750" indent="-285750">
              <a:buFontTx/>
              <a:buChar char="-"/>
            </a:pPr>
            <a:endParaRPr lang="sv-SE" sz="2400" dirty="0"/>
          </a:p>
          <a:p>
            <a:r>
              <a:rPr lang="en-GB" sz="2400" dirty="0"/>
              <a:t>- For the ‘economically dependent’ status, the economic dependence         of a worker to one contractor/employer could be an outcome more than a deliberate construction.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47645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755422"/>
            <a:ext cx="518518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441525"/>
            <a:ext cx="9144000" cy="810391"/>
          </a:xfrm>
        </p:spPr>
        <p:txBody>
          <a:bodyPr>
            <a:normAutofit/>
          </a:bodyPr>
          <a:lstStyle/>
          <a:p>
            <a:r>
              <a:rPr lang="sv-SE" sz="3200" b="1" u="sng" err="1"/>
              <a:t>Why</a:t>
            </a:r>
            <a:r>
              <a:rPr lang="sv-SE" sz="3200" b="1" u="sng"/>
              <a:t> is it </a:t>
            </a:r>
            <a:r>
              <a:rPr lang="sv-SE" sz="3200" b="1" u="sng" err="1"/>
              <a:t>important</a:t>
            </a:r>
            <a:r>
              <a:rPr lang="sv-SE" sz="3200" b="1" u="sng"/>
              <a:t> for </a:t>
            </a:r>
            <a:r>
              <a:rPr lang="sv-SE" sz="3200" b="1" u="sng" err="1"/>
              <a:t>us</a:t>
            </a:r>
            <a:r>
              <a:rPr lang="sv-SE" sz="3200" b="1" u="sng"/>
              <a:t> to </a:t>
            </a:r>
            <a:r>
              <a:rPr lang="sv-SE" sz="3200" b="1" u="sng" err="1"/>
              <a:t>tackle</a:t>
            </a:r>
            <a:r>
              <a:rPr lang="sv-SE" sz="3200" b="1" u="sng"/>
              <a:t> BSE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641872" y="2251916"/>
            <a:ext cx="109082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The bogus self-employed do not receive the same level of protection as employees (e.g. insurances, holidays, etc.). They are also affected by low job quality (e.g. working hours, work-life-balance). 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BSE is a way of cutting costs, so it creates unfair competition. 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Employers may use BSE as a way of avoiding health and safety responsibilities. 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BSE leads to tax and social security revenues being lower than they could be.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Some cases of BSE also involve undeclared work or illegal work, or are sometimes linked to organised crime.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The scale of the problem appears to be increasing.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BSE often involves young people, as a way to prevent their being unemployed instead.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With regulations, fewer would start BSE and the young people would be available to the serious employers. All      over Europe employer is having a hard time finding employees, so this would be beneficial for us.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7809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55077"/>
          </a:xfrm>
        </p:spPr>
        <p:txBody>
          <a:bodyPr>
            <a:normAutofit/>
          </a:bodyPr>
          <a:lstStyle/>
          <a:p>
            <a:r>
              <a:rPr lang="sv-SE" sz="3200" b="1" u="sng" err="1"/>
              <a:t>What</a:t>
            </a:r>
            <a:r>
              <a:rPr lang="sv-SE" sz="3200" b="1" u="sng"/>
              <a:t> has </a:t>
            </a:r>
            <a:r>
              <a:rPr lang="sv-SE" sz="3200" b="1" u="sng" err="1"/>
              <a:t>been</a:t>
            </a:r>
            <a:r>
              <a:rPr lang="sv-SE" sz="3200" b="1" u="sng"/>
              <a:t> </a:t>
            </a:r>
            <a:r>
              <a:rPr lang="sv-SE" sz="3200" b="1" u="sng" err="1"/>
              <a:t>done</a:t>
            </a:r>
            <a:endParaRPr lang="sv-SE" sz="3200" b="1" u="sng"/>
          </a:p>
        </p:txBody>
      </p:sp>
      <p:sp>
        <p:nvSpPr>
          <p:cNvPr id="7" name="textruta 6"/>
          <p:cNvSpPr txBox="1"/>
          <p:nvPr/>
        </p:nvSpPr>
        <p:spPr>
          <a:xfrm>
            <a:off x="204397" y="2545694"/>
            <a:ext cx="1172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Member States rarely have legislation relating specifically to BSE. </a:t>
            </a:r>
          </a:p>
          <a:p>
            <a:pPr algn="ctr"/>
            <a:r>
              <a:rPr lang="en-GB"/>
              <a:t>It tends to be addressed as part of general enforcement activities. </a:t>
            </a:r>
            <a:endParaRPr lang="sv-SE"/>
          </a:p>
        </p:txBody>
      </p:sp>
      <p:sp>
        <p:nvSpPr>
          <p:cNvPr id="8" name="textruta 7"/>
          <p:cNvSpPr txBox="1"/>
          <p:nvPr/>
        </p:nvSpPr>
        <p:spPr>
          <a:xfrm>
            <a:off x="1753496" y="3485477"/>
            <a:ext cx="81360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Commonly used criteria are</a:t>
            </a:r>
            <a:br>
              <a:rPr lang="en-GB"/>
            </a:br>
            <a:r>
              <a:rPr lang="en-GB"/>
              <a:t>- the number of clients for which the worker provides services; </a:t>
            </a:r>
            <a:br>
              <a:rPr lang="en-GB"/>
            </a:br>
            <a:r>
              <a:rPr lang="en-GB"/>
              <a:t>- whether the client provides tools and machines; </a:t>
            </a:r>
            <a:br>
              <a:rPr lang="en-GB"/>
            </a:br>
            <a:r>
              <a:rPr lang="en-GB"/>
              <a:t>- whether the worker is permitted to determine how their work should be organised.</a:t>
            </a:r>
            <a:endParaRPr lang="sv-SE"/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5583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537542"/>
            <a:ext cx="9144000" cy="745717"/>
          </a:xfrm>
        </p:spPr>
        <p:txBody>
          <a:bodyPr>
            <a:normAutofit/>
          </a:bodyPr>
          <a:lstStyle/>
          <a:p>
            <a:r>
              <a:rPr lang="sv-SE" sz="3200" b="1" err="1"/>
              <a:t>Various</a:t>
            </a:r>
            <a:r>
              <a:rPr lang="sv-SE" sz="3200" b="1"/>
              <a:t> actions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1524000" y="2431642"/>
            <a:ext cx="929819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Austria</a:t>
            </a:r>
            <a:r>
              <a:rPr lang="en-GB"/>
              <a:t>, there has been a proposal for a new law to enable workers to determine if they are in a BSE situation using a questionnaire. There are a three types of self-employment in Austria</a:t>
            </a:r>
            <a:r>
              <a:rPr lang="sv-SE"/>
              <a:t> </a:t>
            </a:r>
          </a:p>
          <a:p>
            <a:pPr lvl="0"/>
            <a:r>
              <a:rPr lang="en-GB"/>
              <a:t>Dependent self-employed, </a:t>
            </a:r>
            <a:endParaRPr lang="sv-SE"/>
          </a:p>
          <a:p>
            <a:pPr lvl="0"/>
            <a:r>
              <a:rPr lang="en-GB"/>
              <a:t>New self-employed, </a:t>
            </a:r>
            <a:endParaRPr lang="sv-SE"/>
          </a:p>
          <a:p>
            <a:pPr lvl="0"/>
            <a:r>
              <a:rPr lang="en-GB"/>
              <a:t>One-person companies.</a:t>
            </a:r>
            <a:endParaRPr lang="sv-SE"/>
          </a:p>
          <a:p>
            <a:endParaRPr lang="sv-SE"/>
          </a:p>
          <a:p>
            <a:r>
              <a:rPr lang="en-GB" b="1"/>
              <a:t>Netherlands</a:t>
            </a:r>
            <a:r>
              <a:rPr lang="en-GB"/>
              <a:t>,  there is now a set of standard contracts for self-employed persons and their clients and it is the clients who are liable for BSE.</a:t>
            </a:r>
          </a:p>
          <a:p>
            <a:endParaRPr lang="en-GB"/>
          </a:p>
          <a:p>
            <a:r>
              <a:rPr lang="en-GB" b="1"/>
              <a:t>Italy, </a:t>
            </a:r>
            <a:r>
              <a:rPr lang="en-GB" err="1"/>
              <a:t>convertion</a:t>
            </a:r>
            <a:r>
              <a:rPr lang="en-GB"/>
              <a:t> of BSE contracts into open-ended contracts. There is also a certification system</a:t>
            </a:r>
            <a:r>
              <a:rPr lang="sv-SE"/>
              <a:t> </a:t>
            </a:r>
            <a:r>
              <a:rPr lang="en-GB"/>
              <a:t>for the regularity of the contracts. </a:t>
            </a:r>
          </a:p>
          <a:p>
            <a:endParaRPr lang="en-GB"/>
          </a:p>
          <a:p>
            <a:r>
              <a:rPr lang="en-GB" b="1"/>
              <a:t>Spain, i</a:t>
            </a:r>
            <a:r>
              <a:rPr lang="en-GB"/>
              <a:t>mplementation of advanced data analysis techniques to detect BSE. It identifies and selects different companies/workers in a possible non-compliance situation, including BSE. </a:t>
            </a:r>
            <a:endParaRPr lang="sv-SE"/>
          </a:p>
          <a:p>
            <a:endParaRPr lang="sv-SE"/>
          </a:p>
          <a:p>
            <a:endParaRPr lang="sv-SE"/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464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631576" y="-22226"/>
            <a:ext cx="9144000" cy="2387600"/>
          </a:xfrm>
        </p:spPr>
        <p:txBody>
          <a:bodyPr>
            <a:normAutofit/>
          </a:bodyPr>
          <a:lstStyle/>
          <a:p>
            <a:r>
              <a:rPr lang="sv-SE" sz="3200" b="1" err="1"/>
              <a:t>Various</a:t>
            </a:r>
            <a:r>
              <a:rPr lang="sv-SE" sz="3200" b="1"/>
              <a:t> actions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1728395" y="2588376"/>
            <a:ext cx="81793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Ireland, </a:t>
            </a:r>
            <a:r>
              <a:rPr lang="en-GB"/>
              <a:t>advisory board comprising different enforcement agencies. That establishes new procedures to sharpen the distinction between employment and self-employment.</a:t>
            </a:r>
          </a:p>
          <a:p>
            <a:endParaRPr lang="en-GB"/>
          </a:p>
          <a:p>
            <a:r>
              <a:rPr lang="en-GB" b="1"/>
              <a:t>Greece,  </a:t>
            </a:r>
            <a:r>
              <a:rPr lang="en-GB"/>
              <a:t>joint inspection activity. Inspections at enterprises and work sites have been carried out by joint units of inspectors from different bodies. </a:t>
            </a:r>
          </a:p>
          <a:p>
            <a:endParaRPr lang="sv-SE"/>
          </a:p>
          <a:p>
            <a:r>
              <a:rPr lang="en-GB" b="1"/>
              <a:t>Slovenia and other countries, </a:t>
            </a:r>
            <a:r>
              <a:rPr lang="en-GB"/>
              <a:t>social partners’ aid, ‘social identity cards’</a:t>
            </a:r>
            <a:r>
              <a:rPr lang="sv-SE"/>
              <a:t> </a:t>
            </a:r>
            <a:r>
              <a:rPr lang="sv-SE" err="1"/>
              <a:t>asf</a:t>
            </a:r>
            <a:r>
              <a:rPr lang="sv-SE"/>
              <a:t>….</a:t>
            </a:r>
          </a:p>
          <a:p>
            <a:endParaRPr lang="sv-SE"/>
          </a:p>
          <a:p>
            <a:endParaRPr lang="sv-SE"/>
          </a:p>
          <a:p>
            <a:r>
              <a:rPr lang="en-GB"/>
              <a:t> 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16149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427357" y="2109264"/>
            <a:ext cx="9088244" cy="442712"/>
          </a:xfrm>
        </p:spPr>
        <p:txBody>
          <a:bodyPr>
            <a:normAutofit fontScale="90000"/>
          </a:bodyPr>
          <a:lstStyle/>
          <a:p>
            <a:r>
              <a:rPr lang="sv-SE" sz="3200" b="1" dirty="0" err="1"/>
              <a:t>What</a:t>
            </a:r>
            <a:r>
              <a:rPr lang="sv-SE" sz="3200" b="1" dirty="0"/>
              <a:t> </a:t>
            </a:r>
            <a:r>
              <a:rPr lang="sv-SE" sz="3200" b="1" dirty="0" err="1"/>
              <a:t>are</a:t>
            </a:r>
            <a:r>
              <a:rPr lang="sv-SE" sz="3200" b="1" dirty="0"/>
              <a:t> the </a:t>
            </a:r>
            <a:r>
              <a:rPr lang="sv-SE" sz="3200" b="1" dirty="0" err="1"/>
              <a:t>obstacles</a:t>
            </a:r>
            <a:r>
              <a:rPr lang="sv-SE" sz="3200" b="1" dirty="0"/>
              <a:t>?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3232279" y="2904434"/>
            <a:ext cx="600164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-The lack of a common definition of self-employment</a:t>
            </a:r>
          </a:p>
          <a:p>
            <a:r>
              <a:rPr lang="en-GB" dirty="0"/>
              <a:t>- lack of laws and legislation around BSE </a:t>
            </a:r>
            <a:br>
              <a:rPr lang="en-GB" dirty="0"/>
            </a:br>
            <a:r>
              <a:rPr lang="en-GB" dirty="0"/>
              <a:t>- its low visibility</a:t>
            </a:r>
            <a:br>
              <a:rPr lang="en-GB" dirty="0"/>
            </a:br>
            <a:r>
              <a:rPr lang="en-GB" dirty="0"/>
              <a:t>- a lack of reliable data </a:t>
            </a:r>
            <a:br>
              <a:rPr lang="en-GB" dirty="0"/>
            </a:br>
            <a:r>
              <a:rPr lang="en-GB" dirty="0"/>
              <a:t>- and the limited sharing of information between authorities.  </a:t>
            </a:r>
            <a:br>
              <a:rPr lang="en-GB" dirty="0"/>
            </a:br>
            <a:r>
              <a:rPr lang="en-GB" dirty="0"/>
              <a:t>- insufficient resources for enforcement agencies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2450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94926"/>
          </a:xfrm>
        </p:spPr>
        <p:txBody>
          <a:bodyPr>
            <a:normAutofit/>
          </a:bodyPr>
          <a:lstStyle/>
          <a:p>
            <a:r>
              <a:rPr lang="sv-SE" sz="3200" b="1" u="sng" dirty="0" err="1"/>
              <a:t>What</a:t>
            </a:r>
            <a:r>
              <a:rPr lang="sv-SE" sz="3200" b="1" u="sng" dirty="0"/>
              <a:t> </a:t>
            </a:r>
            <a:r>
              <a:rPr lang="sv-SE" sz="3200" b="1" u="sng" dirty="0" err="1"/>
              <a:t>needs</a:t>
            </a:r>
            <a:r>
              <a:rPr lang="sv-SE" sz="3200" b="1" u="sng" dirty="0"/>
              <a:t> to be </a:t>
            </a:r>
            <a:r>
              <a:rPr lang="sv-SE" sz="3200" b="1" u="sng" dirty="0" err="1"/>
              <a:t>done</a:t>
            </a:r>
            <a:r>
              <a:rPr lang="sv-SE" sz="3200" b="1" u="sng" dirty="0"/>
              <a:t>?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981307" y="2811067"/>
            <a:ext cx="102033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charset="0"/>
              <a:buChar char="•"/>
            </a:pPr>
            <a:r>
              <a:rPr lang="en-GB"/>
              <a:t>The legislative framework should provide a clear basis for distinguishing between self-employment, employment and dependent self-employment.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There is a need for collaborative working to tackle this issue, both amongst public organisations and the social partners.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Enforcement bodies should share data and various data sources to better understand and target BSE.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Enforcement bodies should share data across borders.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The responsibilities of businesses involved in BSE subcontracting arrangements should be clarified and clearly communicated. 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Governments could review national legislation in order to determine whether it creates incentives for BSE. 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7208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4624</TotalTime>
  <Words>845</Words>
  <Application>Microsoft Office PowerPoint</Application>
  <PresentationFormat>Breedbeeld</PresentationFormat>
  <Paragraphs>91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Office-tema</vt:lpstr>
      <vt:lpstr>    Summary of the plenary and workshops report relating to bogus self-employment  </vt:lpstr>
      <vt:lpstr>What is BSE   DEFINITION There is no definition of Bogus self-employment or BSE at European level. The OECD has described BSE or ‘false’ self-employment as   “people whose conditions of employment are similar to those of employees. They have no employees themselves, and declare themselves (or are declared) as self-employed. However, their goal is simply to reduce tax liabilities, or employers’ responsibilities’.” </vt:lpstr>
      <vt:lpstr>Distinction with dependent self-employed </vt:lpstr>
      <vt:lpstr>Why is it important for us to tackle BSE</vt:lpstr>
      <vt:lpstr>What has been done</vt:lpstr>
      <vt:lpstr>Various actions</vt:lpstr>
      <vt:lpstr>Various actions</vt:lpstr>
      <vt:lpstr>What are the obstacles?</vt:lpstr>
      <vt:lpstr>What needs to be done?</vt:lpstr>
      <vt:lpstr>What can we do?</vt:lpstr>
      <vt:lpstr>What can we do?  A few exampels of possible definitions between BSE and 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plenary and workshops report relating to bogus self-employment</dc:title>
  <dc:creator>Matilda Mielind</dc:creator>
  <cp:lastModifiedBy>Miet Verhamme</cp:lastModifiedBy>
  <cp:revision>23</cp:revision>
  <dcterms:created xsi:type="dcterms:W3CDTF">2017-05-19T13:59:57Z</dcterms:created>
  <dcterms:modified xsi:type="dcterms:W3CDTF">2017-06-15T09:04:29Z</dcterms:modified>
</cp:coreProperties>
</file>