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9"/>
  </p:handoutMasterIdLst>
  <p:sldIdLst>
    <p:sldId id="260" r:id="rId2"/>
    <p:sldId id="257" r:id="rId3"/>
    <p:sldId id="258" r:id="rId4"/>
    <p:sldId id="259" r:id="rId5"/>
    <p:sldId id="282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4" r:id="rId14"/>
    <p:sldId id="275" r:id="rId15"/>
    <p:sldId id="277" r:id="rId16"/>
    <p:sldId id="264" r:id="rId17"/>
    <p:sldId id="265" r:id="rId18"/>
  </p:sldIdLst>
  <p:sldSz cx="9144000" cy="6858000" type="screen4x3"/>
  <p:notesSz cx="6669088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859"/>
    <a:srgbClr val="8C84BE"/>
    <a:srgbClr val="3C3C3C"/>
    <a:srgbClr val="03A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731" autoAdjust="0"/>
  </p:normalViewPr>
  <p:slideViewPr>
    <p:cSldViewPr snapToGrid="0" snapToObjects="1">
      <p:cViewPr varScale="1">
        <p:scale>
          <a:sx n="63" d="100"/>
          <a:sy n="63" d="100"/>
        </p:scale>
        <p:origin x="139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Sheet1!$A$3:$A$6</c:f>
              <c:strCache>
                <c:ptCount val="4"/>
                <c:pt idx="0">
                  <c:v>Self-employed</c:v>
                </c:pt>
                <c:pt idx="1">
                  <c:v>Business owner, self-employed workers</c:v>
                </c:pt>
                <c:pt idx="2">
                  <c:v>Business owner, employed workers</c:v>
                </c:pt>
                <c:pt idx="3">
                  <c:v>Business owner, mix of self-employed and employed workers</c:v>
                </c:pt>
              </c:strCache>
            </c:strRef>
          </c:cat>
          <c:val>
            <c:numRef>
              <c:f>Sheet1!$B$3:$B$6</c:f>
              <c:numCache>
                <c:formatCode>0%</c:formatCode>
                <c:ptCount val="4"/>
                <c:pt idx="0">
                  <c:v>0.14000000000000001</c:v>
                </c:pt>
                <c:pt idx="1">
                  <c:v>0.2</c:v>
                </c:pt>
                <c:pt idx="2">
                  <c:v>0.45</c:v>
                </c:pt>
                <c:pt idx="3">
                  <c:v>0.2100000000000001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A9-4D83-9970-A5CBAB1A88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nl-BE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nl-BE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nl-BE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nl-BE"/>
          </a:p>
        </c:txPr>
      </c:legendEntry>
      <c:layout>
        <c:manualLayout>
          <c:xMode val="edge"/>
          <c:yMode val="edge"/>
          <c:x val="0.65865826085449941"/>
          <c:y val="0"/>
          <c:w val="0.32758953012924913"/>
          <c:h val="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/>
              <a:t>Place</a:t>
            </a:r>
            <a:r>
              <a:rPr lang="en-GB" sz="1800" b="1" baseline="0"/>
              <a:t> of work</a:t>
            </a:r>
            <a:endParaRPr lang="en-GB" sz="1800" b="1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2AB-4B1A-94C0-58DA2F70A9E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2AB-4B1A-94C0-58DA2F70A9E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2AB-4B1A-94C0-58DA2F70A9E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2AB-4B1A-94C0-58DA2F70A9EA}"/>
              </c:ext>
            </c:extLst>
          </c:dPt>
          <c:cat>
            <c:strRef>
              <c:f>Sheet1!$A$3:$A$6</c:f>
              <c:strCache>
                <c:ptCount val="4"/>
                <c:pt idx="0">
                  <c:v>Mobile</c:v>
                </c:pt>
                <c:pt idx="1">
                  <c:v>Salon or barbershop</c:v>
                </c:pt>
                <c:pt idx="2">
                  <c:v>Home</c:v>
                </c:pt>
                <c:pt idx="3">
                  <c:v>Mix</c:v>
                </c:pt>
              </c:strCache>
            </c:strRef>
          </c:cat>
          <c:val>
            <c:numRef>
              <c:f>Sheet1!$B$3:$B$6</c:f>
              <c:numCache>
                <c:formatCode>0%</c:formatCode>
                <c:ptCount val="4"/>
                <c:pt idx="0">
                  <c:v>0.34000000000000008</c:v>
                </c:pt>
                <c:pt idx="1">
                  <c:v>0.31000000000000028</c:v>
                </c:pt>
                <c:pt idx="2">
                  <c:v>8.0000000000000043E-2</c:v>
                </c:pt>
                <c:pt idx="3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2AB-4B1A-94C0-58DA2F70A9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nl-B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568" cy="490363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946" y="0"/>
            <a:ext cx="2890568" cy="490363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r">
              <a:defRPr sz="1200"/>
            </a:lvl1pPr>
          </a:lstStyle>
          <a:p>
            <a:fld id="{8F4E1D19-C6D4-4ED4-8ACB-EE7ECFCC7605}" type="datetimeFigureOut">
              <a:rPr lang="en-GB" smtClean="0"/>
              <a:pPr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462"/>
            <a:ext cx="2890568" cy="490363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946" y="9285462"/>
            <a:ext cx="2890568" cy="490363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r">
              <a:defRPr sz="1200"/>
            </a:lvl1pPr>
          </a:lstStyle>
          <a:p>
            <a:fld id="{209F407E-36B7-4AA2-BC48-4FB93B60425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31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8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4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5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8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4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1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B5C6A-0C9B-1E4B-B81F-542C2428AD01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E75FD-63C1-6A44-BB4E-78AF55F9D4E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0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eg"/><Relationship Id="rId7" Type="http://schemas.openxmlformats.org/officeDocument/2006/relationships/image" Target="../media/image9.sv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887" y="2249328"/>
            <a:ext cx="3594002" cy="233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5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626046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They take on self-employed people because: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It’s cheaper, with savings on holiday pay, maternity/paternity leave, pensions etc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There’s too much red tape for small businesses taking on employees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r>
              <a:rPr lang="en-GB" i="1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‘To be honest, the minimum wage and cost of overheads is the only reason we rent chairs’</a:t>
            </a:r>
          </a:p>
          <a:p>
            <a:pPr algn="l"/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3305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C84BE"/>
                </a:solidFill>
                <a:latin typeface="Trebuchet MS" panose="020B0603020202020204" pitchFamily="34" charset="0"/>
              </a:rPr>
              <a:t>Business owners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97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592490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They take on employees because: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They like having full control over their business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Working as a team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Controlling the client experience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Controlling the hours worked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It’s the right thing to do</a:t>
            </a:r>
          </a:p>
          <a:p>
            <a:pPr algn="l"/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697" y="447473"/>
            <a:ext cx="748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  <a:latin typeface="Trebuchet MS" panose="020B0603020202020204" pitchFamily="34" charset="0"/>
              </a:rPr>
              <a:t>Employers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54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7704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Cost of employment – tax on earnings, pensions, sick pay, maternity/paternity, minimum wage etc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National Insurance for self-employed 9%; for employees 12%, and employers pay 13% on top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VAT charged at 20% where a business turns over more than £85,000 (</a:t>
            </a:r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€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96,000) – the highest threshold in the EU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Self-employed people unlikely to pay VAT; business splitting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Training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Cash in hand economy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3810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  <a:latin typeface="Trebuchet MS" panose="020B0603020202020204" pitchFamily="34" charset="0"/>
              </a:rPr>
              <a:t>Unfair competition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66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59249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High profile cases going through the courts: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Uber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Pimlico Plumbers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Deliveroo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City Sprint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Is chair renting bogus self-employment?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Lack of awareness of what self-employment means for both salon owners and workers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NHF chair renting agreements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721" y="459229"/>
            <a:ext cx="748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5859"/>
                </a:solidFill>
                <a:latin typeface="Trebuchet MS" panose="020B0603020202020204" pitchFamily="34" charset="0"/>
              </a:rPr>
              <a:t>Bogus self-employment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650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92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938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Businesses using self-employed workers have a significant advantage over businesses with employees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 tax system incentivises switching to self-employment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Self-employed people should have more rights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New employment status – ‘dependent contractor’ for someone who is not an employee but also not genuinely self-employed.  Control is key factor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3204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C84BE"/>
                </a:solidFill>
                <a:latin typeface="Trebuchet MS" panose="020B0603020202020204" pitchFamily="34" charset="0"/>
              </a:rPr>
              <a:t>Review findings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340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9382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Make it fairer for business with employees who are competing with business using self-employed workers to get a financial advantage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Increase National Insurance Contributions for the self-employed working in salons (ie dependent contractors) who pay 9% to match NICs paid by employees at 12%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Employers also pay 13% NICs for their employees but a business with self-employed people pays none, so this needs to be levelled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Reduce VAT 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2605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5859"/>
                </a:solidFill>
                <a:latin typeface="Trebuchet MS" panose="020B0603020202020204" pitchFamily="34" charset="0"/>
              </a:rPr>
              <a:t>Campaigning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602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93825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Options: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Reduce the rate for hairdressing, like other EU countries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Reduce the threshold significantly eg from £85,000 (</a:t>
            </a:r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€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96,000 euros) to £26,000 (</a:t>
            </a:r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€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29,000 euros)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Increase the threshold significantly eg from £85,000 (</a:t>
            </a:r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€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96,000) to £500,000 (</a:t>
            </a:r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€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565,000)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Tiers to smooth ‘bunching’ under threshold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Government revenue, administration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881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8C84BE"/>
                </a:solidFill>
                <a:latin typeface="Trebuchet MS" panose="020B0603020202020204" pitchFamily="34" charset="0"/>
              </a:rPr>
              <a:t>VAT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95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59249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The ‘gig’ economy is here to stay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Definition of self-employed worker and their rights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Action to make it fairer for businesses with employees to compete with businesses using self-employed people by removing some of the financial benefits of bogus self-employment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VAT???</a:t>
            </a: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?</a:t>
            </a: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697" y="447473"/>
            <a:ext cx="748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  <a:latin typeface="Trebuchet MS" panose="020B0603020202020204" pitchFamily="34" charset="0"/>
              </a:rPr>
              <a:t>Future?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93825"/>
          </a:xfrm>
        </p:spPr>
        <p:txBody>
          <a:bodyPr>
            <a:normAutofit/>
          </a:bodyPr>
          <a:lstStyle/>
          <a:p>
            <a:pPr algn="l"/>
            <a:r>
              <a:rPr lang="en-US" sz="2600" b="1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National Hairdressers Federation</a:t>
            </a: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The largest trade association in the UK for 5000+ hairdressing, barbering and beauty salon owners</a:t>
            </a:r>
          </a:p>
          <a:p>
            <a:pPr algn="l"/>
            <a:endParaRPr lang="en-GB" dirty="0">
              <a:solidFill>
                <a:srgbClr val="8C84BE"/>
              </a:solidFill>
              <a:latin typeface="Trebuchet MS" panose="020B0603020202020204" pitchFamily="34" charset="0"/>
              <a:ea typeface="Trebuchet MS" charset="0"/>
              <a:cs typeface="Trebuchet MS" charset="0"/>
            </a:endParaRP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We help our members build successful and profitable businesses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panose="020B0603020202020204" pitchFamily="34" charset="0"/>
              <a:ea typeface="Trebuchet MS" charset="0"/>
              <a:cs typeface="Trebuchet MS" charset="0"/>
            </a:endParaRP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panose="020B0603020202020204" pitchFamily="34" charset="0"/>
                <a:ea typeface="Trebuchet MS" charset="0"/>
                <a:cs typeface="Trebuchet MS" charset="0"/>
              </a:rPr>
              <a:t>Turnover £1.5m (€1.7m),12 staff</a:t>
            </a:r>
          </a:p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 </a:t>
            </a:r>
          </a:p>
          <a:p>
            <a:pPr algn="l"/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697" y="447473"/>
            <a:ext cx="218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5859"/>
                </a:solidFill>
                <a:latin typeface="Trebuchet MS" panose="020B0603020202020204" pitchFamily="34" charset="0"/>
              </a:rPr>
              <a:t>About 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3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59249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40,000 businesses in hairdressing, barbering and beauty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93% employ less than 10 people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270,000 people working in the sector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Around half work part-time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Dominated by females and 25-34 is the most common age group (28%)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48% in hairdressing and barbering are self-employed (57% in beauty)</a:t>
            </a: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b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</a:br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4192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C84BE"/>
                </a:solidFill>
              </a:rPr>
              <a:t>Industry statistics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36598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Employee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Self-employed, working in a salon – chair renting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Self-employed, working from own home or freelance moving from one client’s home to another – mobile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Self-employed, working via an App – online company sends self-employed stylist to the client’s home or workplace or other location (Blow, Urban Massage)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3301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  <a:latin typeface="Trebuchet MS" panose="020B0603020202020204" pitchFamily="34" charset="0"/>
              </a:rPr>
              <a:t>Ways of working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40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36598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How do employment practices need to change to keep up with modern business models?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‘Gig’ economy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15% of workers in the UK are self-employed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Worker rights and responsibilities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7018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  <a:latin typeface="Trebuchet MS" panose="020B0603020202020204" pitchFamily="34" charset="0"/>
              </a:rPr>
              <a:t>Review of modern working practice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793825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 </a:t>
            </a:r>
          </a:p>
          <a:p>
            <a:pPr algn="l"/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697" y="447473"/>
            <a:ext cx="3494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5859"/>
                </a:solidFill>
                <a:latin typeface="Trebuchet MS" panose="020B0603020202020204" pitchFamily="34" charset="0"/>
              </a:rPr>
              <a:t>Survey responses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4DDAEB-4735-48F9-8074-D036EDF323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5208546"/>
              </p:ext>
            </p:extLst>
          </p:nvPr>
        </p:nvGraphicFramePr>
        <p:xfrm>
          <a:off x="1317071" y="1518407"/>
          <a:ext cx="6551801" cy="441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484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2"/>
            <a:ext cx="7855085" cy="4592490"/>
          </a:xfrm>
        </p:spPr>
        <p:txBody>
          <a:bodyPr>
            <a:normAutofit/>
          </a:bodyPr>
          <a:lstStyle/>
          <a:p>
            <a:pPr algn="l"/>
            <a:endParaRPr lang="en-GB" sz="11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7855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C84BE"/>
                </a:solidFill>
                <a:latin typeface="Trebuchet MS" charset="0"/>
              </a:rPr>
              <a:t>Self-employed responses</a:t>
            </a:r>
            <a:endParaRPr lang="en-US" sz="3200" dirty="0">
              <a:solidFill>
                <a:srgbClr val="8C84B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7AA3F6D-7FFC-4698-A694-170D22CA95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9238417"/>
              </p:ext>
            </p:extLst>
          </p:nvPr>
        </p:nvGraphicFramePr>
        <p:xfrm>
          <a:off x="403698" y="1296582"/>
          <a:ext cx="7855084" cy="4592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5435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117" y="1296582"/>
            <a:ext cx="7904555" cy="4701546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Trebuchet MS" charset="0"/>
                <a:ea typeface="Trebuchet MS" charset="0"/>
                <a:cs typeface="Trebuchet MS" charset="0"/>
              </a:rPr>
              <a:t>To be independent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Trebuchet MS" charset="0"/>
                <a:ea typeface="Trebuchet MS" charset="0"/>
                <a:cs typeface="Trebuchet MS" charset="0"/>
              </a:rPr>
              <a:t>To be flexible to fit round other commitments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Trebuchet MS" charset="0"/>
                <a:ea typeface="Trebuchet MS" charset="0"/>
                <a:cs typeface="Trebuchet MS" charset="0"/>
              </a:rPr>
              <a:t>Could earn more than if they were an employee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Couldn’t get a job in a salon / barbershop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Step towards running own salon in future</a:t>
            </a:r>
          </a:p>
          <a:p>
            <a:pPr algn="l"/>
            <a:endParaRPr lang="en-GB" sz="1000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algn="l"/>
            <a:r>
              <a:rPr lang="en-GB" i="1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‘Absolutely fine with being self-employed, works well for me’ </a:t>
            </a:r>
          </a:p>
          <a:p>
            <a:pPr algn="l"/>
            <a:r>
              <a:rPr lang="en-GB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But 14% said they were:</a:t>
            </a:r>
          </a:p>
          <a:p>
            <a:pPr algn="l"/>
            <a:r>
              <a:rPr lang="en-GB" i="1" dirty="0">
                <a:solidFill>
                  <a:srgbClr val="3C3C3C"/>
                </a:solidFill>
                <a:latin typeface="Trebuchet MS" charset="0"/>
                <a:ea typeface="Trebuchet MS" charset="0"/>
                <a:cs typeface="Trebuchet MS" charset="0"/>
              </a:rPr>
              <a:t>‘treated like an employee but with none of the benefits’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5654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3A58C"/>
                </a:solidFill>
              </a:rPr>
              <a:t>Motivation for self-employment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4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697" y="1296581"/>
            <a:ext cx="7855085" cy="4315653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rgbClr val="3C3C3C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697" y="447473"/>
            <a:ext cx="2043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5859"/>
                </a:solidFill>
              </a:rPr>
              <a:t>Downsides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5" y="6141650"/>
            <a:ext cx="688048" cy="31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72" y="5742432"/>
            <a:ext cx="719328" cy="1115568"/>
          </a:xfrm>
          <a:prstGeom prst="rect">
            <a:avLst/>
          </a:prstGeom>
        </p:spPr>
      </p:pic>
      <p:pic>
        <p:nvPicPr>
          <p:cNvPr id="10" name="Graphic 9" descr="Person with Cane">
            <a:extLst>
              <a:ext uri="{FF2B5EF4-FFF2-40B4-BE49-F238E27FC236}">
                <a16:creationId xmlns:a16="http://schemas.microsoft.com/office/drawing/2014/main" id="{C76E9C90-1C95-4B25-822F-BAD9B8819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2687" y="2540007"/>
            <a:ext cx="1135504" cy="1135504"/>
          </a:xfrm>
          <a:prstGeom prst="rect">
            <a:avLst/>
          </a:prstGeom>
        </p:spPr>
      </p:pic>
      <p:pic>
        <p:nvPicPr>
          <p:cNvPr id="12" name="Graphic 11" descr="Medical">
            <a:extLst>
              <a:ext uri="{FF2B5EF4-FFF2-40B4-BE49-F238E27FC236}">
                <a16:creationId xmlns:a16="http://schemas.microsoft.com/office/drawing/2014/main" id="{6770D748-4B7A-469D-9AAA-E9335610D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42026" y="1527984"/>
            <a:ext cx="1248772" cy="1248772"/>
          </a:xfrm>
          <a:prstGeom prst="rect">
            <a:avLst/>
          </a:prstGeom>
        </p:spPr>
      </p:pic>
      <p:pic>
        <p:nvPicPr>
          <p:cNvPr id="14" name="Graphic 13" descr="Coins">
            <a:extLst>
              <a:ext uri="{FF2B5EF4-FFF2-40B4-BE49-F238E27FC236}">
                <a16:creationId xmlns:a16="http://schemas.microsoft.com/office/drawing/2014/main" id="{46B6FEA7-79DC-4969-A10F-2C874793EB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76867" y="4076119"/>
            <a:ext cx="1281693" cy="1281693"/>
          </a:xfrm>
          <a:prstGeom prst="rect">
            <a:avLst/>
          </a:prstGeom>
        </p:spPr>
      </p:pic>
      <p:pic>
        <p:nvPicPr>
          <p:cNvPr id="16" name="Graphic 15" descr="Trailer">
            <a:extLst>
              <a:ext uri="{FF2B5EF4-FFF2-40B4-BE49-F238E27FC236}">
                <a16:creationId xmlns:a16="http://schemas.microsoft.com/office/drawing/2014/main" id="{2AD19927-A908-4ED6-B5E1-5362CE099A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48275" y="2540007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07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1342</TotalTime>
  <Words>713</Words>
  <Application>Microsoft Office PowerPoint</Application>
  <PresentationFormat>Diavoorstelling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Trebuchet MS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Davis</dc:creator>
  <cp:lastModifiedBy>Miet Verhamme</cp:lastModifiedBy>
  <cp:revision>65</cp:revision>
  <cp:lastPrinted>2017-02-08T10:25:35Z</cp:lastPrinted>
  <dcterms:created xsi:type="dcterms:W3CDTF">2016-10-19T09:36:17Z</dcterms:created>
  <dcterms:modified xsi:type="dcterms:W3CDTF">2017-11-20T09:22:43Z</dcterms:modified>
</cp:coreProperties>
</file>